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handoutMasterIdLst>
    <p:handoutMasterId r:id="rId42"/>
  </p:handoutMasterIdLst>
  <p:sldIdLst>
    <p:sldId id="296" r:id="rId5"/>
    <p:sldId id="290" r:id="rId6"/>
    <p:sldId id="342" r:id="rId7"/>
    <p:sldId id="297" r:id="rId8"/>
    <p:sldId id="313" r:id="rId9"/>
    <p:sldId id="301" r:id="rId10"/>
    <p:sldId id="354" r:id="rId11"/>
    <p:sldId id="352" r:id="rId12"/>
    <p:sldId id="353" r:id="rId13"/>
    <p:sldId id="351" r:id="rId14"/>
    <p:sldId id="350" r:id="rId15"/>
    <p:sldId id="358" r:id="rId16"/>
    <p:sldId id="357" r:id="rId17"/>
    <p:sldId id="356" r:id="rId18"/>
    <p:sldId id="366" r:id="rId19"/>
    <p:sldId id="367" r:id="rId20"/>
    <p:sldId id="368" r:id="rId21"/>
    <p:sldId id="369" r:id="rId22"/>
    <p:sldId id="376" r:id="rId23"/>
    <p:sldId id="370" r:id="rId24"/>
    <p:sldId id="374" r:id="rId25"/>
    <p:sldId id="371" r:id="rId26"/>
    <p:sldId id="372" r:id="rId27"/>
    <p:sldId id="355" r:id="rId28"/>
    <p:sldId id="359" r:id="rId29"/>
    <p:sldId id="360" r:id="rId30"/>
    <p:sldId id="361" r:id="rId31"/>
    <p:sldId id="362" r:id="rId32"/>
    <p:sldId id="363" r:id="rId33"/>
    <p:sldId id="364" r:id="rId34"/>
    <p:sldId id="365" r:id="rId35"/>
    <p:sldId id="377" r:id="rId36"/>
    <p:sldId id="379" r:id="rId37"/>
    <p:sldId id="380" r:id="rId38"/>
    <p:sldId id="340" r:id="rId39"/>
    <p:sldId id="34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4E3522-3B60-0624-277E-1E2A41270840}" name="Vanessa Rodriguez" initials="VR" userId="S::vrodriguez@familyvoices.org::c5452f5d-c8fc-4da3-a712-23739b380ee9" providerId="AD"/>
  <p188:author id="{8DFCDD22-227F-A3FD-AEAC-BB3E852CC875}" name="Suzanne Farris" initials="SF" userId="S::sfarris@familyvoices.org::f026da25-4837-4e2b-91d0-040316863fbe" providerId="AD"/>
  <p188:author id="{3A474D61-893F-B2F9-5948-409A7284E611}" name="Becky Burns" initials="BB" userId="S::bburns@familyvoices.org::de0ffa48-e39d-4b8f-8f1b-eab52f982b4f" providerId="AD"/>
  <p188:author id="{AC09AE86-CDDB-E258-FD8B-092DAA6E7A9A}" name="Nikki Montgomery" initials="NM" userId="S::nmontgomery@familyvoices.org::efa87260-9aa2-4734-9f99-13a9b7237563" providerId="AD"/>
  <p188:author id="{40AA81AA-D6C6-2AEC-31A8-1B762C4F7771}" name="Victor Vizcarrondo Velez" initials="VV" userId="S::vvizvelez@familyvoices.org::4c8f88fb-09fd-42cc-8747-8d18ef643786" providerId="AD"/>
  <p188:author id="{152AA4DC-DB82-4667-46C8-97C224500153}" name="Victor Vizcarrondo Velez" initials="VV" userId="S::VVizVelez@familyvoices.org::4c8f88fb-09fd-42cc-8747-8d18ef6437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475"/>
    <a:srgbClr val="3A738D"/>
    <a:srgbClr val="FDE545"/>
    <a:srgbClr val="C7E6F0"/>
    <a:srgbClr val="93B3BC"/>
    <a:srgbClr val="D6E6AD"/>
    <a:srgbClr val="5AA4BD"/>
    <a:srgbClr val="E9D9CF"/>
    <a:srgbClr val="3C3C3C"/>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91FDA-A269-4EBA-8244-367D6F3F3CFE}" v="6" dt="2024-04-26T16:23:20.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70" autoAdjust="0"/>
  </p:normalViewPr>
  <p:slideViewPr>
    <p:cSldViewPr snapToGrid="0">
      <p:cViewPr varScale="1">
        <p:scale>
          <a:sx n="86" d="100"/>
          <a:sy n="86" d="100"/>
        </p:scale>
        <p:origin x="1380"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963AC3-2ADF-AA61-8854-6D54931DCE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54F70F-436C-9C9B-12AE-46AA000EF8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AB0B3-0DF6-4393-8DB8-5156B48CB957}" type="datetimeFigureOut">
              <a:rPr lang="en-US" smtClean="0"/>
              <a:t>4/26/2024</a:t>
            </a:fld>
            <a:endParaRPr lang="en-US"/>
          </a:p>
        </p:txBody>
      </p:sp>
      <p:sp>
        <p:nvSpPr>
          <p:cNvPr id="4" name="Footer Placeholder 3">
            <a:extLst>
              <a:ext uri="{FF2B5EF4-FFF2-40B4-BE49-F238E27FC236}">
                <a16:creationId xmlns:a16="http://schemas.microsoft.com/office/drawing/2014/main" id="{6B0A4BEC-8F4D-7D73-39AF-DA051BE92D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FA7349-113E-7B63-5A1F-3189143B45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98F555-A47A-47AC-9E93-D2050F09105E}" type="slidenum">
              <a:rPr lang="en-US" smtClean="0"/>
              <a:t>‹#›</a:t>
            </a:fld>
            <a:endParaRPr lang="en-US"/>
          </a:p>
        </p:txBody>
      </p:sp>
    </p:spTree>
    <p:extLst>
      <p:ext uri="{BB962C8B-B14F-4D97-AF65-F5344CB8AC3E}">
        <p14:creationId xmlns:p14="http://schemas.microsoft.com/office/powerpoint/2010/main" val="2453403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D9833-E386-4049-AE74-24CB68B63CEC}"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5B2E9-7239-459F-BE52-A779F0E42F18}" type="slidenum">
              <a:rPr lang="en-US" smtClean="0"/>
              <a:t>‹#›</a:t>
            </a:fld>
            <a:endParaRPr lang="en-US"/>
          </a:p>
        </p:txBody>
      </p:sp>
    </p:spTree>
    <p:extLst>
      <p:ext uri="{BB962C8B-B14F-4D97-AF65-F5344CB8AC3E}">
        <p14:creationId xmlns:p14="http://schemas.microsoft.com/office/powerpoint/2010/main" val="219897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surveymonkey.com/r/StayCoveredMod5Pos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 Slide Time: 1 min / Total Time 1 min</a:t>
            </a:r>
          </a:p>
          <a:p>
            <a:endParaRPr lang="en-US" dirty="0"/>
          </a:p>
          <a:p>
            <a:r>
              <a:rPr lang="en-US" b="1" dirty="0"/>
              <a:t>Say:</a:t>
            </a:r>
            <a:r>
              <a:rPr lang="en-US" dirty="0"/>
              <a:t> </a:t>
            </a:r>
            <a:r>
              <a:rPr lang="en-US" b="0" i="0"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Calibri" panose="020F0502020204030204" pitchFamily="34" charset="0"/>
              </a:rPr>
              <a:t>Welcome to today's session, as part of our Public Health Emergency Unwinding series. Today, we are talking about Creating Effective Outreach Campaigns.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1</a:t>
            </a:fld>
            <a:endParaRPr lang="en-US"/>
          </a:p>
        </p:txBody>
      </p:sp>
    </p:spTree>
    <p:extLst>
      <p:ext uri="{BB962C8B-B14F-4D97-AF65-F5344CB8AC3E}">
        <p14:creationId xmlns:p14="http://schemas.microsoft.com/office/powerpoint/2010/main" val="26525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020BE-D6C2-B636-19F0-0A062C2AD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75096-A514-D677-3C94-2DC2CF12C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E129C-D70A-EEEB-0BC9-7CB44885DD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10. Slide Time: 1min / Total Time 14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And as we flip the narrative, we move from a flow of information that is trying to make its way upstream, to a model where we are pouring into our families and communities. In this model, every service, project, program or resource that we develop to meet our mission MUST include a plan for getting it out to the people we want to have it. So, lets look at that definition again. </a:t>
            </a:r>
            <a:endParaRPr lang="en-US" b="0" i="1" dirty="0"/>
          </a:p>
        </p:txBody>
      </p:sp>
      <p:sp>
        <p:nvSpPr>
          <p:cNvPr id="4" name="Slide Number Placeholder 3">
            <a:extLst>
              <a:ext uri="{FF2B5EF4-FFF2-40B4-BE49-F238E27FC236}">
                <a16:creationId xmlns:a16="http://schemas.microsoft.com/office/drawing/2014/main" id="{B33801E3-C7BA-6BE2-94D7-21AED630DE19}"/>
              </a:ext>
            </a:extLst>
          </p:cNvPr>
          <p:cNvSpPr>
            <a:spLocks noGrp="1"/>
          </p:cNvSpPr>
          <p:nvPr>
            <p:ph type="sldNum" sz="quarter" idx="5"/>
          </p:nvPr>
        </p:nvSpPr>
        <p:spPr/>
        <p:txBody>
          <a:bodyPr/>
          <a:lstStyle/>
          <a:p>
            <a:fld id="{0D15B2E9-7239-459F-BE52-A779F0E42F18}" type="slidenum">
              <a:rPr lang="en-US" smtClean="0"/>
              <a:t>10</a:t>
            </a:fld>
            <a:endParaRPr lang="en-US"/>
          </a:p>
        </p:txBody>
      </p:sp>
    </p:spTree>
    <p:extLst>
      <p:ext uri="{BB962C8B-B14F-4D97-AF65-F5344CB8AC3E}">
        <p14:creationId xmlns:p14="http://schemas.microsoft.com/office/powerpoint/2010/main" val="335647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11. Slide Time: 3 min / Total Time 17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i="1" dirty="0"/>
              <a:t>So here is our big, fancy, formal, new outreach definition. </a:t>
            </a:r>
            <a:r>
              <a:rPr lang="en-US" sz="1200" i="1" dirty="0"/>
              <a:t>Outreach is a data driven and strategic communications initiative, that is culturally responsive and increases the knowledge or awareness of specific services, supports or practices in a specified community. I’m going to pause for a second so that we can process that, because it is a lot.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Do:</a:t>
            </a:r>
            <a:r>
              <a:rPr lang="en-US" sz="1200" dirty="0"/>
              <a:t> Wait for about 20 – 30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Say: </a:t>
            </a:r>
            <a:r>
              <a:rPr lang="en-US" sz="1200" i="1" dirty="0"/>
              <a:t>Does anyone have a reaction to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Do: </a:t>
            </a:r>
            <a:r>
              <a:rPr lang="en-US" sz="1200" dirty="0"/>
              <a:t>Take answers and prompt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Say: </a:t>
            </a:r>
            <a:r>
              <a:rPr lang="en-US" sz="1200" b="0" i="1" dirty="0"/>
              <a:t>The bottom line is this. Posting to social media, putting up flyers in the community, sharing events on local calendars and those types of activities may be part of your plan, but the key to successful outreach lies in the beginning of our definition, it is data driven and it is strategic.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11</a:t>
            </a:fld>
            <a:endParaRPr lang="en-US"/>
          </a:p>
        </p:txBody>
      </p:sp>
    </p:spTree>
    <p:extLst>
      <p:ext uri="{BB962C8B-B14F-4D97-AF65-F5344CB8AC3E}">
        <p14:creationId xmlns:p14="http://schemas.microsoft.com/office/powerpoint/2010/main" val="208813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12. Slide Time: 1 min / Total Time 18 min</a:t>
            </a:r>
            <a:endParaRPr lang="en-US" dirty="0"/>
          </a:p>
          <a:p>
            <a:endParaRPr lang="en-US" dirty="0"/>
          </a:p>
          <a:p>
            <a:r>
              <a:rPr lang="en-US" b="1" dirty="0"/>
              <a:t>Say: </a:t>
            </a:r>
            <a:r>
              <a:rPr lang="en-US" i="1" dirty="0"/>
              <a:t>There are two primary approaches to outreach – passive and active.  Passive outreach is a valid part of any strategic outreach plan, but passive outreach will rarely get our services and resources to all of the families who need them. I used to hear this referred to as the "low hanging fruit" plan. In other words, these are people who really easy to reach and may just drop right out of the tree and into your program just because you happened to be standing nearby. This type of outreach comes from a place of "We have something to offer, and people who want or need it will come to us to get it" and also, "I have posted the information on all our channels, now we'll see how much engagement we get." I have talked to social media managers who truly believe that as long as they post things once a day, they have done all they can do, and I have talked to family and community engagement professionals who go to a booth, put a bunch of stuff on a table and think that’s all they can do. In all of our outreach efforts, we have to be thinking of that inverted pyramid. We have something to offer and we need to get it out to people who need or want it. This is active outreach. It is flipping the script from "that's all I can to" to "how can I get this in front of those who I want to see it?" </a:t>
            </a:r>
          </a:p>
          <a:p>
            <a:endParaRPr lang="en-US" i="1" dirty="0">
              <a:ea typeface="Calibri"/>
              <a:cs typeface="Calibri"/>
            </a:endParaRPr>
          </a:p>
          <a:p>
            <a:endParaRPr lang="en-US" i="1" dirty="0">
              <a:ea typeface="Calibri"/>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12</a:t>
            </a:fld>
            <a:endParaRPr lang="en-US"/>
          </a:p>
        </p:txBody>
      </p:sp>
    </p:spTree>
    <p:extLst>
      <p:ext uri="{BB962C8B-B14F-4D97-AF65-F5344CB8AC3E}">
        <p14:creationId xmlns:p14="http://schemas.microsoft.com/office/powerpoint/2010/main" val="1892191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61B07-C030-6899-D90F-C069CFE04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F519-AE32-1355-25AF-C5032EC7E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CC1DA-C124-FF93-CC9B-CD56455E42BA}"/>
              </a:ext>
            </a:extLst>
          </p:cNvPr>
          <p:cNvSpPr>
            <a:spLocks noGrp="1"/>
          </p:cNvSpPr>
          <p:nvPr>
            <p:ph type="body" idx="1"/>
          </p:nvPr>
        </p:nvSpPr>
        <p:spPr/>
        <p:txBody>
          <a:bodyPr/>
          <a:lstStyle/>
          <a:p>
            <a:r>
              <a:rPr lang="en-US" b="1" i="1" dirty="0"/>
              <a:t>13. Slide Time: 1 min / Total Time 19 min</a:t>
            </a:r>
            <a:endParaRPr lang="en-US" dirty="0"/>
          </a:p>
          <a:p>
            <a:endParaRPr lang="en-US" dirty="0"/>
          </a:p>
          <a:p>
            <a:r>
              <a:rPr lang="en-US" b="1" dirty="0"/>
              <a:t>Say: </a:t>
            </a:r>
            <a:r>
              <a:rPr lang="en-US" i="1" dirty="0"/>
              <a:t>Now, let's talk about how to get from passive outreach to active outreach, by building a strategic outreach plan. To do this, we need to understand the cycle of outreach. </a:t>
            </a:r>
            <a:endParaRPr lang="en-US" i="1" dirty="0">
              <a:cs typeface="Calibri"/>
            </a:endParaRPr>
          </a:p>
          <a:p>
            <a:endParaRPr lang="en-US" dirty="0"/>
          </a:p>
        </p:txBody>
      </p:sp>
      <p:sp>
        <p:nvSpPr>
          <p:cNvPr id="4" name="Slide Number Placeholder 3">
            <a:extLst>
              <a:ext uri="{FF2B5EF4-FFF2-40B4-BE49-F238E27FC236}">
                <a16:creationId xmlns:a16="http://schemas.microsoft.com/office/drawing/2014/main" id="{797EC1AB-F123-1779-971D-C314F7899242}"/>
              </a:ext>
            </a:extLst>
          </p:cNvPr>
          <p:cNvSpPr>
            <a:spLocks noGrp="1"/>
          </p:cNvSpPr>
          <p:nvPr>
            <p:ph type="sldNum" sz="quarter" idx="5"/>
          </p:nvPr>
        </p:nvSpPr>
        <p:spPr/>
        <p:txBody>
          <a:bodyPr/>
          <a:lstStyle/>
          <a:p>
            <a:fld id="{0D15B2E9-7239-459F-BE52-A779F0E42F18}" type="slidenum">
              <a:rPr lang="en-US" smtClean="0"/>
              <a:t>13</a:t>
            </a:fld>
            <a:endParaRPr lang="en-US"/>
          </a:p>
        </p:txBody>
      </p:sp>
    </p:spTree>
    <p:extLst>
      <p:ext uri="{BB962C8B-B14F-4D97-AF65-F5344CB8AC3E}">
        <p14:creationId xmlns:p14="http://schemas.microsoft.com/office/powerpoint/2010/main" val="3558081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14. Slide Time: 1 min / Total Time 20 min</a:t>
            </a:r>
            <a:endParaRPr lang="en-US" dirty="0"/>
          </a:p>
          <a:p>
            <a:endParaRPr lang="en-US" dirty="0"/>
          </a:p>
          <a:p>
            <a:r>
              <a:rPr lang="en-US" b="1" dirty="0"/>
              <a:t>Say: </a:t>
            </a:r>
            <a:r>
              <a:rPr lang="en-US" i="1" dirty="0"/>
              <a:t>Active outreach is not linear, because there is no start and stop to this work. When you are jumping into the cycle, you would start with a needs assessment. From there, you will identify your end goal, develop a strategy to meet that goal, build partnerships to help execute the strategy, then craft the message and finally measure your impact. </a:t>
            </a:r>
            <a:endParaRPr lang="en-US" i="1" dirty="0">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14</a:t>
            </a:fld>
            <a:endParaRPr lang="en-US"/>
          </a:p>
        </p:txBody>
      </p:sp>
    </p:spTree>
    <p:extLst>
      <p:ext uri="{BB962C8B-B14F-4D97-AF65-F5344CB8AC3E}">
        <p14:creationId xmlns:p14="http://schemas.microsoft.com/office/powerpoint/2010/main" val="1749974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15. Slide Time: 1 min / Total Time 21 min</a:t>
            </a:r>
            <a:endParaRPr lang="en-US" dirty="0"/>
          </a:p>
          <a:p>
            <a:endParaRPr lang="en-US" dirty="0"/>
          </a:p>
          <a:p>
            <a:r>
              <a:rPr lang="en-US" b="1" dirty="0"/>
              <a:t>Say: </a:t>
            </a:r>
            <a:r>
              <a:rPr lang="en-US" i="1" dirty="0"/>
              <a:t>We have another webinar where we talk extensively about conducting needs assessments, but for this purpose there are just a few things to think about, in the context of outreach. What resources already exist? What resources are needed? Where do people go for information? What communities are most in need of our services or information? Where do members of these communities congregate? And a little note here, think of both physical and virtual spaces. There are lots of opportunities to get in front of families, but you do have to look for them a bit and be willing to meet people where they are. </a:t>
            </a:r>
            <a:endParaRPr lang="en-US" i="1" dirty="0">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15</a:t>
            </a:fld>
            <a:endParaRPr lang="en-US"/>
          </a:p>
        </p:txBody>
      </p:sp>
    </p:spTree>
    <p:extLst>
      <p:ext uri="{BB962C8B-B14F-4D97-AF65-F5344CB8AC3E}">
        <p14:creationId xmlns:p14="http://schemas.microsoft.com/office/powerpoint/2010/main" val="2964358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16. Slide Time: 1 min / Total Time 22 min</a:t>
            </a:r>
            <a:endParaRPr lang="en-US" dirty="0"/>
          </a:p>
          <a:p>
            <a:endParaRPr lang="en-US" dirty="0"/>
          </a:p>
          <a:p>
            <a:r>
              <a:rPr lang="en-US" b="1" dirty="0"/>
              <a:t>Say: </a:t>
            </a:r>
            <a:r>
              <a:rPr lang="en-US" dirty="0"/>
              <a:t>As with many things, it is important to start with the end in mind. What is the issue you are trying to address. Be specific and name it out. How will you know if you have been successful? What does that look like to you and your stakeholders? And, who does this matter to? Who are the people I need to reach to be successful. And remember that the A in smart goals is achievable. Make sure that when you set goals, they are in your power to achieve. </a:t>
            </a:r>
            <a:endParaRPr lang="en-US" dirty="0">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16</a:t>
            </a:fld>
            <a:endParaRPr lang="en-US"/>
          </a:p>
        </p:txBody>
      </p:sp>
    </p:spTree>
    <p:extLst>
      <p:ext uri="{BB962C8B-B14F-4D97-AF65-F5344CB8AC3E}">
        <p14:creationId xmlns:p14="http://schemas.microsoft.com/office/powerpoint/2010/main" val="254839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17. Slide Time: 1 min / Total Time 23 min</a:t>
            </a:r>
            <a:endParaRPr lang="en-US" dirty="0">
              <a:cs typeface="Calibri" panose="020F0502020204030204"/>
            </a:endParaRPr>
          </a:p>
          <a:p>
            <a:endParaRPr lang="en-US" dirty="0"/>
          </a:p>
          <a:p>
            <a:r>
              <a:rPr lang="en-US" b="1" dirty="0"/>
              <a:t>Say: </a:t>
            </a:r>
            <a:r>
              <a:rPr lang="en-US" i="1" dirty="0"/>
              <a:t>Once you have your goal in mind, work backwards. Think about how you will make sure that the people you want to reach get your message in a way that is meaningful to them, clear and culturally responsive. We work with a large population of Haitian-Creole families in my state. If I am producing materials only in Spanish and English, I can't be upset when we don't have a large response from Haitian-Creole families. I also can't be upset if I haven't made my outreach meaningful. Handing out flyers at a community festival is great, but you know what is better? Partnering with a community champion to come to your booth at the community festival and help engage with the families they know. Actual conversations. You can put all the branded items on your table you want, but the meaningful conversations will give you a much better return on investment, and that is free. In fact, whenever I go to a community event or festival, I spend a chunk of time walking around to other booths and talking with their staff to find areas where we can work together to reach more people and build understanding. </a:t>
            </a:r>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17</a:t>
            </a:fld>
            <a:endParaRPr lang="en-US"/>
          </a:p>
        </p:txBody>
      </p:sp>
    </p:spTree>
    <p:extLst>
      <p:ext uri="{BB962C8B-B14F-4D97-AF65-F5344CB8AC3E}">
        <p14:creationId xmlns:p14="http://schemas.microsoft.com/office/powerpoint/2010/main" val="3762535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18. Slide Time: 1 min / Total Time 24 min</a:t>
            </a:r>
            <a:endParaRPr lang="en-US" dirty="0"/>
          </a:p>
          <a:p>
            <a:endParaRPr lang="en-US" dirty="0"/>
          </a:p>
          <a:p>
            <a:r>
              <a:rPr lang="en-US" b="1" dirty="0"/>
              <a:t>Say: </a:t>
            </a:r>
            <a:r>
              <a:rPr lang="en-US" i="1" dirty="0"/>
              <a:t>Which brings me to – Build partnerships. Who are the stakeholders involved? From the needs assessment, where are the opportunities for coalition? Who is working towards the same goals and how can we share the effort required? If we are working towards the same goal, there is no reason to treat other community partners like the enemy. The more people working towards the same goal, the better. </a:t>
            </a:r>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18</a:t>
            </a:fld>
            <a:endParaRPr lang="en-US"/>
          </a:p>
        </p:txBody>
      </p:sp>
    </p:spTree>
    <p:extLst>
      <p:ext uri="{BB962C8B-B14F-4D97-AF65-F5344CB8AC3E}">
        <p14:creationId xmlns:p14="http://schemas.microsoft.com/office/powerpoint/2010/main" val="1425176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19. Slide Time: 1 min / Total Time 25 min</a:t>
            </a:r>
            <a:endParaRPr lang="en-US" dirty="0"/>
          </a:p>
          <a:p>
            <a:endParaRPr lang="en-US" dirty="0"/>
          </a:p>
          <a:p>
            <a:r>
              <a:rPr lang="en-US" b="1" dirty="0"/>
              <a:t>Say: </a:t>
            </a:r>
            <a:r>
              <a:rPr lang="en-US" i="1" dirty="0"/>
              <a:t>Remember this image. Which of these boats is more likely to reach the finish line first?  </a:t>
            </a:r>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19</a:t>
            </a:fld>
            <a:endParaRPr lang="en-US"/>
          </a:p>
        </p:txBody>
      </p:sp>
    </p:spTree>
    <p:extLst>
      <p:ext uri="{BB962C8B-B14F-4D97-AF65-F5344CB8AC3E}">
        <p14:creationId xmlns:p14="http://schemas.microsoft.com/office/powerpoint/2010/main" val="374793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2. Slide Time: 2 min / Total Time 3 min</a:t>
            </a:r>
          </a:p>
          <a:p>
            <a:endParaRPr lang="en-US" dirty="0"/>
          </a:p>
          <a:p>
            <a:r>
              <a:rPr lang="en-US" b="1" dirty="0"/>
              <a:t>Do: </a:t>
            </a:r>
            <a:r>
              <a:rPr lang="en-US" b="0" dirty="0"/>
              <a:t>Allow time for each presenter to introduce themselves.</a:t>
            </a:r>
            <a:r>
              <a:rPr lang="en-US" dirty="0"/>
              <a:t> </a:t>
            </a:r>
            <a:endParaRPr lang="en-US" b="0" dirty="0">
              <a:ea typeface="Calibri"/>
              <a:cs typeface="Calibri"/>
            </a:endParaRPr>
          </a:p>
          <a:p>
            <a:endParaRPr lang="en-US" b="0" dirty="0"/>
          </a:p>
        </p:txBody>
      </p:sp>
      <p:sp>
        <p:nvSpPr>
          <p:cNvPr id="4" name="Slide Number Placeholder 3"/>
          <p:cNvSpPr>
            <a:spLocks noGrp="1"/>
          </p:cNvSpPr>
          <p:nvPr>
            <p:ph type="sldNum" sz="quarter" idx="5"/>
          </p:nvPr>
        </p:nvSpPr>
        <p:spPr/>
        <p:txBody>
          <a:bodyPr/>
          <a:lstStyle/>
          <a:p>
            <a:fld id="{0D15B2E9-7239-459F-BE52-A779F0E42F18}" type="slidenum">
              <a:rPr lang="en-US" smtClean="0"/>
              <a:t>2</a:t>
            </a:fld>
            <a:endParaRPr lang="en-US"/>
          </a:p>
        </p:txBody>
      </p:sp>
    </p:spTree>
    <p:extLst>
      <p:ext uri="{BB962C8B-B14F-4D97-AF65-F5344CB8AC3E}">
        <p14:creationId xmlns:p14="http://schemas.microsoft.com/office/powerpoint/2010/main" val="1074241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20. Slide Time: 1 min / Total Time 26 min</a:t>
            </a:r>
            <a:endParaRPr lang="en-US" dirty="0"/>
          </a:p>
          <a:p>
            <a:endParaRPr lang="en-US" dirty="0"/>
          </a:p>
          <a:p>
            <a:r>
              <a:rPr lang="en-US" b="1" dirty="0"/>
              <a:t>Say: </a:t>
            </a:r>
            <a:r>
              <a:rPr lang="en-US" i="1" dirty="0"/>
              <a:t>When its time to craft the message, it is important to make sure that the message is:</a:t>
            </a:r>
            <a:endParaRPr lang="en-US" i="1" dirty="0">
              <a:cs typeface="Calibri"/>
            </a:endParaRPr>
          </a:p>
          <a:p>
            <a:pPr marL="171450" indent="-171450">
              <a:buFont typeface="Calibri"/>
              <a:buChar char="-"/>
            </a:pPr>
            <a:r>
              <a:rPr lang="en-US" i="1" dirty="0">
                <a:cs typeface="Calibri"/>
              </a:rPr>
              <a:t>Clear</a:t>
            </a:r>
            <a:endParaRPr lang="en-US" i="1" dirty="0">
              <a:ea typeface="Calibri"/>
              <a:cs typeface="Calibri"/>
            </a:endParaRPr>
          </a:p>
          <a:p>
            <a:pPr marL="171450" indent="-171450">
              <a:buFont typeface="Calibri"/>
              <a:buChar char="-"/>
            </a:pPr>
            <a:r>
              <a:rPr lang="en-US" i="1" dirty="0">
                <a:cs typeface="Calibri"/>
              </a:rPr>
              <a:t>Consistent </a:t>
            </a:r>
            <a:endParaRPr lang="en-US" i="1" dirty="0">
              <a:ea typeface="Calibri"/>
              <a:cs typeface="Calibri"/>
            </a:endParaRPr>
          </a:p>
          <a:p>
            <a:pPr marL="171450" indent="-171450">
              <a:buFont typeface="Calibri"/>
              <a:buChar char="-"/>
            </a:pPr>
            <a:r>
              <a:rPr lang="en-US" i="1" dirty="0">
                <a:cs typeface="Calibri"/>
              </a:rPr>
              <a:t>Inspiring</a:t>
            </a:r>
            <a:endParaRPr lang="en-US" i="1" dirty="0">
              <a:ea typeface="Calibri"/>
              <a:cs typeface="Calibri"/>
            </a:endParaRPr>
          </a:p>
          <a:p>
            <a:pPr marL="171450" indent="-171450">
              <a:buFont typeface="Calibri"/>
              <a:buChar char="-"/>
            </a:pPr>
            <a:r>
              <a:rPr lang="en-US" i="1" dirty="0">
                <a:cs typeface="Calibri"/>
              </a:rPr>
              <a:t>Culturally Responsive</a:t>
            </a:r>
            <a:endParaRPr lang="en-US" i="1" dirty="0">
              <a:ea typeface="Calibri"/>
              <a:cs typeface="Calibri"/>
            </a:endParaRPr>
          </a:p>
          <a:p>
            <a:pPr marL="171450" indent="-171450">
              <a:buFont typeface="Calibri"/>
              <a:buChar char="-"/>
            </a:pPr>
            <a:r>
              <a:rPr lang="en-US" i="1" dirty="0">
                <a:cs typeface="Calibri"/>
              </a:rPr>
              <a:t>Related to the Goal</a:t>
            </a:r>
            <a:endParaRPr lang="en-US" i="1" dirty="0">
              <a:ea typeface="Calibri"/>
              <a:cs typeface="Calibri"/>
            </a:endParaRPr>
          </a:p>
          <a:p>
            <a:pPr marL="171450" indent="-171450">
              <a:buFont typeface="Calibri"/>
              <a:buChar char="-"/>
            </a:pPr>
            <a:r>
              <a:rPr lang="en-US" i="1" dirty="0">
                <a:cs typeface="Calibri"/>
              </a:rPr>
              <a:t>Memorable</a:t>
            </a:r>
            <a:endParaRPr lang="en-US" i="1" dirty="0">
              <a:ea typeface="Calibri"/>
              <a:cs typeface="Calibri"/>
            </a:endParaRPr>
          </a:p>
          <a:p>
            <a:pPr marL="171450" indent="-171450">
              <a:buFont typeface="Calibri"/>
              <a:buChar char="-"/>
            </a:pPr>
            <a:r>
              <a:rPr lang="en-US" i="1" dirty="0">
                <a:cs typeface="Calibri"/>
              </a:rPr>
              <a:t>Relatable and </a:t>
            </a:r>
            <a:endParaRPr lang="en-US" i="1" dirty="0">
              <a:ea typeface="Calibri"/>
              <a:cs typeface="Calibri"/>
            </a:endParaRPr>
          </a:p>
          <a:p>
            <a:pPr marL="171450" indent="-171450">
              <a:buFont typeface="Calibri"/>
              <a:buChar char="-"/>
            </a:pPr>
            <a:r>
              <a:rPr lang="en-US" i="1" dirty="0">
                <a:cs typeface="Calibri"/>
              </a:rPr>
              <a:t>Not a Sales Pitch. </a:t>
            </a:r>
            <a:endParaRPr lang="en-US" i="1" dirty="0">
              <a:ea typeface="Calibri"/>
              <a:cs typeface="Calibri"/>
            </a:endParaRPr>
          </a:p>
          <a:p>
            <a:pPr marL="171450" indent="-171450">
              <a:buFont typeface="Calibri"/>
              <a:buChar char="-"/>
            </a:pPr>
            <a:endParaRPr lang="en-US" i="1" dirty="0">
              <a:cs typeface="Calibri"/>
            </a:endParaRPr>
          </a:p>
          <a:p>
            <a:r>
              <a:rPr lang="en-US" i="1" dirty="0">
                <a:cs typeface="Calibri"/>
              </a:rPr>
              <a:t>This is one of the many reasons that it is important to engage stakeholders and partners throughout the outreach cycle. Something isn't necessarily clear, just because it is clear to you. If you have said the same words to the same audience the same way multiple times and never gotten the outcome you want, the problem isn’t the audience. The same goes for being culturally responsive. Building messaging that is culturally responsive means taking feedback from a wide range of people who represent various groups in your community and acting on that feedback. It is the acting on it and using culturally responsive messaging that will build trust within your audience, and at the end of the day an audience that trusts you is more likely to engage. Of course, making sure that your messaging is related to your goal is important. Finally, remember, you are not selling used cars here. This is not a sales pitch. People can sense a pitch from a mile away, and while they might engage with your services because it sounds like something they need, they won't necessarily feel like they can trust your organization. When people hear a sales pitch, their immediate response is usually "what's in it for you?" </a:t>
            </a:r>
            <a:endParaRPr lang="en-US" i="1" dirty="0">
              <a:ea typeface="Calibri"/>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20</a:t>
            </a:fld>
            <a:endParaRPr lang="en-US"/>
          </a:p>
        </p:txBody>
      </p:sp>
    </p:spTree>
    <p:extLst>
      <p:ext uri="{BB962C8B-B14F-4D97-AF65-F5344CB8AC3E}">
        <p14:creationId xmlns:p14="http://schemas.microsoft.com/office/powerpoint/2010/main" val="3894265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21. Slide Time: 1 min / Total Time 27 min</a:t>
            </a:r>
            <a:endParaRPr lang="en-US" dirty="0"/>
          </a:p>
          <a:p>
            <a:endParaRPr lang="en-US" dirty="0"/>
          </a:p>
          <a:p>
            <a:r>
              <a:rPr lang="en-US" b="1" dirty="0"/>
              <a:t>Say: </a:t>
            </a:r>
            <a:r>
              <a:rPr lang="en-US" i="1" dirty="0"/>
              <a:t>As you are crafting your message, take time to make sure you have a clear purpose and that you understand why that message is important. If you don't understand its importance, you can't expect everyone else to. Double and triple check that you have highlighted in your messaging what the audience can achieve by engaging. Coming to our Facebook Live series on Medicaid Redetermination will help you make sure you don't lose coverage. And finally, always include a call to action. Now that I have given you this information or shared this resource, here's what I want you to do with it. I want you to call us, I want you to register for our webinar, I want you to fill out this survey, etc. </a:t>
            </a:r>
            <a:endParaRPr lang="en-US" i="1" dirty="0">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21</a:t>
            </a:fld>
            <a:endParaRPr lang="en-US"/>
          </a:p>
        </p:txBody>
      </p:sp>
    </p:spTree>
    <p:extLst>
      <p:ext uri="{BB962C8B-B14F-4D97-AF65-F5344CB8AC3E}">
        <p14:creationId xmlns:p14="http://schemas.microsoft.com/office/powerpoint/2010/main" val="4013999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22. Slide Time: 1 min / Total Time 28 min</a:t>
            </a:r>
            <a:endParaRPr lang="en-US" dirty="0"/>
          </a:p>
          <a:p>
            <a:endParaRPr lang="en-US" dirty="0"/>
          </a:p>
          <a:p>
            <a:r>
              <a:rPr lang="en-US" b="1" dirty="0"/>
              <a:t>Say: </a:t>
            </a:r>
            <a:r>
              <a:rPr lang="en-US" i="1" dirty="0"/>
              <a:t>And, once you have crafted the message, prepare to measure your impact. You already identified your vision of success, now it's time to look at the results of your messaging and figure out if you were successful, or not. Either way, come back to the team and talk through what happened. If you were successful, great, what worked? If not, what went wrong? What didn't you anticipate? Where did you miss the mark? And, what have we learned and how will that impact our efforts moving forward. Once you have those answers, you can start the cycle over again and work on your next goal. </a:t>
            </a:r>
            <a:endParaRPr lang="en-US" i="1" dirty="0">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22</a:t>
            </a:fld>
            <a:endParaRPr lang="en-US"/>
          </a:p>
        </p:txBody>
      </p:sp>
    </p:spTree>
    <p:extLst>
      <p:ext uri="{BB962C8B-B14F-4D97-AF65-F5344CB8AC3E}">
        <p14:creationId xmlns:p14="http://schemas.microsoft.com/office/powerpoint/2010/main" val="389412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264CF-A8B3-8409-2F3B-1E0368242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79346-A1D9-CAE6-5692-5E34D9270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ABC0F-6373-616F-2AF9-C76CDC3F8B7F}"/>
              </a:ext>
            </a:extLst>
          </p:cNvPr>
          <p:cNvSpPr>
            <a:spLocks noGrp="1"/>
          </p:cNvSpPr>
          <p:nvPr>
            <p:ph type="body" idx="1"/>
          </p:nvPr>
        </p:nvSpPr>
        <p:spPr/>
        <p:txBody>
          <a:bodyPr/>
          <a:lstStyle/>
          <a:p>
            <a:r>
              <a:rPr lang="en-US" b="1" i="1" dirty="0"/>
              <a:t>23. Slide Time: 1 min / Total Time 29 min</a:t>
            </a:r>
            <a:endParaRPr lang="en-US" dirty="0"/>
          </a:p>
          <a:p>
            <a:endParaRPr lang="en-US" dirty="0"/>
          </a:p>
          <a:p>
            <a:r>
              <a:rPr lang="en-US" b="1" dirty="0"/>
              <a:t>Say: </a:t>
            </a:r>
            <a:r>
              <a:rPr lang="en-US" i="1" dirty="0"/>
              <a:t>Understanding outreach as a cycle instead of an activity, helps to put the focus where it needs to be, on continuous improvement. As we work through the steps, we can identify gaps in communications clearly and keep getting better at how we are reaching out to families. It also helps to clearly show why it isn't enough for one person on a team to be responsible for outreach. </a:t>
            </a:r>
            <a:endParaRPr lang="en-US" i="1" dirty="0">
              <a:cs typeface="Calibri"/>
            </a:endParaRPr>
          </a:p>
        </p:txBody>
      </p:sp>
      <p:sp>
        <p:nvSpPr>
          <p:cNvPr id="4" name="Slide Number Placeholder 3">
            <a:extLst>
              <a:ext uri="{FF2B5EF4-FFF2-40B4-BE49-F238E27FC236}">
                <a16:creationId xmlns:a16="http://schemas.microsoft.com/office/drawing/2014/main" id="{B3212F88-464D-8FB3-4707-DE831C4F271A}"/>
              </a:ext>
            </a:extLst>
          </p:cNvPr>
          <p:cNvSpPr>
            <a:spLocks noGrp="1"/>
          </p:cNvSpPr>
          <p:nvPr>
            <p:ph type="sldNum" sz="quarter" idx="5"/>
          </p:nvPr>
        </p:nvSpPr>
        <p:spPr/>
        <p:txBody>
          <a:bodyPr/>
          <a:lstStyle/>
          <a:p>
            <a:fld id="{0D15B2E9-7239-459F-BE52-A779F0E42F18}" type="slidenum">
              <a:rPr lang="en-US" smtClean="0"/>
              <a:t>23</a:t>
            </a:fld>
            <a:endParaRPr lang="en-US"/>
          </a:p>
        </p:txBody>
      </p:sp>
    </p:spTree>
    <p:extLst>
      <p:ext uri="{BB962C8B-B14F-4D97-AF65-F5344CB8AC3E}">
        <p14:creationId xmlns:p14="http://schemas.microsoft.com/office/powerpoint/2010/main" val="4006794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9CB7B-9810-9710-AB16-427972874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60A5F-6E26-FDF6-C9C6-953BFEF2E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E64FE-38F5-EE5B-BDCD-E9197DB11C78}"/>
              </a:ext>
            </a:extLst>
          </p:cNvPr>
          <p:cNvSpPr>
            <a:spLocks noGrp="1"/>
          </p:cNvSpPr>
          <p:nvPr>
            <p:ph type="body" idx="1"/>
          </p:nvPr>
        </p:nvSpPr>
        <p:spPr/>
        <p:txBody>
          <a:bodyPr/>
          <a:lstStyle/>
          <a:p>
            <a:pPr>
              <a:defRPr/>
            </a:pPr>
            <a:r>
              <a:rPr lang="en-US" b="1" i="1" dirty="0"/>
              <a:t>24. Slide Time: 1 min / Total Time 30 min</a:t>
            </a:r>
            <a:endParaRPr lang="en-US" dirty="0"/>
          </a:p>
          <a:p>
            <a:endParaRPr lang="en-US" dirty="0"/>
          </a:p>
          <a:p>
            <a:r>
              <a:rPr lang="en-US" b="1" dirty="0"/>
              <a:t>Say: </a:t>
            </a:r>
            <a:r>
              <a:rPr lang="en-US" i="1" dirty="0"/>
              <a:t>For outreach to be effective, we must create a culture of outreach around us and within our organization. </a:t>
            </a:r>
            <a:endParaRPr lang="en-US" dirty="0"/>
          </a:p>
          <a:p>
            <a:endParaRPr lang="en-US" i="1" dirty="0">
              <a:ea typeface="Calibri"/>
              <a:cs typeface="Calibri"/>
            </a:endParaRPr>
          </a:p>
          <a:p>
            <a:r>
              <a:rPr lang="en-US" b="1" dirty="0">
                <a:cs typeface="Calibri"/>
              </a:rPr>
              <a:t>Poll</a:t>
            </a:r>
            <a:r>
              <a:rPr lang="en-US" i="1" dirty="0">
                <a:cs typeface="Calibri"/>
              </a:rPr>
              <a:t>: </a:t>
            </a:r>
            <a:r>
              <a:rPr lang="en-US" b="1" dirty="0">
                <a:cs typeface="Calibri"/>
              </a:rPr>
              <a:t>What percentage of staff in your organization are an active part of your outreach strategy?</a:t>
            </a:r>
            <a:endParaRPr lang="en-US" b="1" dirty="0">
              <a:ea typeface="Calibri"/>
              <a:cs typeface="Calibri"/>
            </a:endParaRPr>
          </a:p>
          <a:p>
            <a:endParaRPr lang="en-US" b="1" i="0" dirty="0">
              <a:cs typeface="Calibri"/>
            </a:endParaRPr>
          </a:p>
          <a:p>
            <a:r>
              <a:rPr lang="en-US" b="1" dirty="0"/>
              <a:t>Say:</a:t>
            </a:r>
            <a:r>
              <a:rPr lang="en-US" dirty="0"/>
              <a:t> </a:t>
            </a:r>
            <a:r>
              <a:rPr lang="en-US" i="1" dirty="0"/>
              <a:t>The goal should always be for 100% of the team to be involved in outreach. We all have a role to play in making sure that our messages get to those who we want to see them. That role may be crafting the message, or it might simply be sharing, reposting or interacting with content and messaging. </a:t>
            </a:r>
            <a:endParaRPr lang="en-US" i="1" dirty="0">
              <a:ea typeface="Calibri"/>
              <a:cs typeface="Calibri"/>
            </a:endParaRPr>
          </a:p>
          <a:p>
            <a:endParaRPr lang="en-US" dirty="0">
              <a:ea typeface="Calibri"/>
              <a:cs typeface="Calibri"/>
            </a:endParaRPr>
          </a:p>
          <a:p>
            <a:endParaRPr lang="en-US" dirty="0">
              <a:cs typeface="Calibri" panose="020F0502020204030204"/>
            </a:endParaRP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37FF6EE5-FC0F-8AC0-E5CB-7879BB1E5A15}"/>
              </a:ext>
            </a:extLst>
          </p:cNvPr>
          <p:cNvSpPr>
            <a:spLocks noGrp="1"/>
          </p:cNvSpPr>
          <p:nvPr>
            <p:ph type="sldNum" sz="quarter" idx="5"/>
          </p:nvPr>
        </p:nvSpPr>
        <p:spPr/>
        <p:txBody>
          <a:bodyPr/>
          <a:lstStyle/>
          <a:p>
            <a:fld id="{0D15B2E9-7239-459F-BE52-A779F0E42F18}" type="slidenum">
              <a:rPr lang="en-US" smtClean="0"/>
              <a:t>24</a:t>
            </a:fld>
            <a:endParaRPr lang="en-US"/>
          </a:p>
        </p:txBody>
      </p:sp>
    </p:spTree>
    <p:extLst>
      <p:ext uri="{BB962C8B-B14F-4D97-AF65-F5344CB8AC3E}">
        <p14:creationId xmlns:p14="http://schemas.microsoft.com/office/powerpoint/2010/main" val="3653351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55610-B3F8-9823-DA4E-82B56505F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E1FBF-09A8-C286-BCFA-FE9AE819E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EE742-FA29-ECE4-C160-F49BB51AB6A6}"/>
              </a:ext>
            </a:extLst>
          </p:cNvPr>
          <p:cNvSpPr>
            <a:spLocks noGrp="1"/>
          </p:cNvSpPr>
          <p:nvPr>
            <p:ph type="body" idx="1"/>
          </p:nvPr>
        </p:nvSpPr>
        <p:spPr/>
        <p:txBody>
          <a:bodyPr/>
          <a:lstStyle/>
          <a:p>
            <a:r>
              <a:rPr lang="en-US" b="1" i="1" dirty="0"/>
              <a:t>25. Slide Time: 2 min / Total Time 32 min</a:t>
            </a:r>
            <a:endParaRPr lang="en-US" dirty="0"/>
          </a:p>
          <a:p>
            <a:endParaRPr lang="en-US" dirty="0"/>
          </a:p>
          <a:p>
            <a:r>
              <a:rPr lang="en-US" b="1" dirty="0"/>
              <a:t>Say: </a:t>
            </a:r>
            <a:r>
              <a:rPr lang="en-US" i="1" dirty="0"/>
              <a:t>If we want to get the most return on our outreach efforts, we must build a culture of outreach within our organizations, and I will even go a step further to say that we need to build a culture of ACTIVE outreach. Building a culture of active outreach means that everyone in our organization buys into the importance of active outreach and they share in the creation and implementation of data-driven strategies. A culture of active outreach also means that stakeholders, including families, are engaged throughout the process and that resources and funding are committed to outreach. I knew an organization that spent millions on training their teams across the country to be more active in engaging with their target audiences, but then had zero money in the state budgets for the teams to implement the strategies. There must be a commitment at all levels, to reaching the people who most need your services and resources. </a:t>
            </a:r>
            <a:endParaRPr lang="en-US" i="1" dirty="0">
              <a:ea typeface="Calibri"/>
              <a:cs typeface="Calibri"/>
            </a:endParaRPr>
          </a:p>
          <a:p>
            <a:endParaRPr lang="en-US" i="1" dirty="0">
              <a:ea typeface="Calibri"/>
              <a:cs typeface="Calibri"/>
            </a:endParaRPr>
          </a:p>
          <a:p>
            <a:r>
              <a:rPr lang="en-US" i="1" dirty="0">
                <a:ea typeface="Calibri"/>
                <a:cs typeface="Calibri"/>
              </a:rPr>
              <a:t>The next item on this list is "No Wrong Door," which was one of those "buzz" phrases a few years ago. Basically, this means that it doesn't matter who in your organization a person talks to, they will get what they need. There is absolutely nothing more frustrating than the runaround. We can't just each work in a silo and expect people who need our services to read our minds and know who they need to talk to, or the names of our programs. They have to be able to talk to someone, every time they open a door, who makes them feel valued and helps them get what they need – whether that is our job or not.  A collaborative approach means everyone on the team knowing what your programs are, and ACTIVELY helping to reach your target audiences. It's making sure that your partners know everything that is available from your organization, and ACTIVELY helping you reach your target audiences. It's taking the responsibility of awareness off the people who need your services and placing it in house. When it comes to outreach, it really has to be "All Hands On Deck." Now let's look at how you get that culture of active outreach buy in. </a:t>
            </a:r>
          </a:p>
          <a:p>
            <a:endParaRPr lang="en-US" i="1" dirty="0">
              <a:ea typeface="Calibri"/>
              <a:cs typeface="Calibri"/>
            </a:endParaRPr>
          </a:p>
          <a:p>
            <a:r>
              <a:rPr lang="en-US" b="1" i="1" dirty="0">
                <a:ea typeface="Calibri"/>
                <a:cs typeface="Calibri"/>
              </a:rPr>
              <a:t>USE A PERSONAL EXAMPLE  OF A TIME YOU ENCOUNTERED A “WRONG DOOR” TO MAKE THE POINT</a:t>
            </a:r>
          </a:p>
        </p:txBody>
      </p:sp>
      <p:sp>
        <p:nvSpPr>
          <p:cNvPr id="4" name="Slide Number Placeholder 3">
            <a:extLst>
              <a:ext uri="{FF2B5EF4-FFF2-40B4-BE49-F238E27FC236}">
                <a16:creationId xmlns:a16="http://schemas.microsoft.com/office/drawing/2014/main" id="{900C5D6E-6898-71F3-2733-20EB4B9468FC}"/>
              </a:ext>
            </a:extLst>
          </p:cNvPr>
          <p:cNvSpPr>
            <a:spLocks noGrp="1"/>
          </p:cNvSpPr>
          <p:nvPr>
            <p:ph type="sldNum" sz="quarter" idx="5"/>
          </p:nvPr>
        </p:nvSpPr>
        <p:spPr/>
        <p:txBody>
          <a:bodyPr/>
          <a:lstStyle/>
          <a:p>
            <a:fld id="{0D15B2E9-7239-459F-BE52-A779F0E42F18}" type="slidenum">
              <a:rPr lang="en-US" smtClean="0"/>
              <a:t>25</a:t>
            </a:fld>
            <a:endParaRPr lang="en-US"/>
          </a:p>
        </p:txBody>
      </p:sp>
    </p:spTree>
    <p:extLst>
      <p:ext uri="{BB962C8B-B14F-4D97-AF65-F5344CB8AC3E}">
        <p14:creationId xmlns:p14="http://schemas.microsoft.com/office/powerpoint/2010/main" val="2008323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1F87C-B07E-9E6C-30F2-7DC25C5CD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17CBB-3A65-C3BF-8E0A-A31A37470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F17A0-934F-9425-1C42-2DCD8F914A1E}"/>
              </a:ext>
            </a:extLst>
          </p:cNvPr>
          <p:cNvSpPr>
            <a:spLocks noGrp="1"/>
          </p:cNvSpPr>
          <p:nvPr>
            <p:ph type="body" idx="1"/>
          </p:nvPr>
        </p:nvSpPr>
        <p:spPr/>
        <p:txBody>
          <a:bodyPr/>
          <a:lstStyle/>
          <a:p>
            <a:r>
              <a:rPr lang="en-US" b="1" i="1" dirty="0"/>
              <a:t>26. Slide Time: 1 min / Total Time 33 min</a:t>
            </a:r>
            <a:endParaRPr lang="en-US" dirty="0"/>
          </a:p>
          <a:p>
            <a:endParaRPr lang="en-US" dirty="0"/>
          </a:p>
          <a:p>
            <a:r>
              <a:rPr lang="en-US" b="1" dirty="0"/>
              <a:t>Say: </a:t>
            </a:r>
            <a:r>
              <a:rPr lang="en-US" i="1" dirty="0"/>
              <a:t>To start off, you have to build a shared understanding of that outreach re-definition we looked at earlier as well as the difference between active outreach and passive outreach. Once everyone is on the same page for what active outreach means, then there has to be a commitment from the entire team, that they will be a part of this work. This can be a tough sell to some people, and the analogy I like to use is a boat. Specifically a row boat. When you look at these two pictures, which boat is going to get to the other side of the lake faster? We all have to be pulling in the same direction, at the same time. When we say "All hands on Deck!" Or "We're all in the same boat." We mean it fairly literally. </a:t>
            </a:r>
            <a:endParaRPr lang="en-US" i="1" dirty="0">
              <a:cs typeface="Calibri"/>
            </a:endParaRPr>
          </a:p>
        </p:txBody>
      </p:sp>
      <p:sp>
        <p:nvSpPr>
          <p:cNvPr id="4" name="Slide Number Placeholder 3">
            <a:extLst>
              <a:ext uri="{FF2B5EF4-FFF2-40B4-BE49-F238E27FC236}">
                <a16:creationId xmlns:a16="http://schemas.microsoft.com/office/drawing/2014/main" id="{074F166D-B22A-F306-6D60-60DD681A2072}"/>
              </a:ext>
            </a:extLst>
          </p:cNvPr>
          <p:cNvSpPr>
            <a:spLocks noGrp="1"/>
          </p:cNvSpPr>
          <p:nvPr>
            <p:ph type="sldNum" sz="quarter" idx="5"/>
          </p:nvPr>
        </p:nvSpPr>
        <p:spPr/>
        <p:txBody>
          <a:bodyPr/>
          <a:lstStyle/>
          <a:p>
            <a:fld id="{0D15B2E9-7239-459F-BE52-A779F0E42F18}" type="slidenum">
              <a:rPr lang="en-US" smtClean="0"/>
              <a:t>26</a:t>
            </a:fld>
            <a:endParaRPr lang="en-US"/>
          </a:p>
        </p:txBody>
      </p:sp>
    </p:spTree>
    <p:extLst>
      <p:ext uri="{BB962C8B-B14F-4D97-AF65-F5344CB8AC3E}">
        <p14:creationId xmlns:p14="http://schemas.microsoft.com/office/powerpoint/2010/main" val="3020828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4E973-C207-899E-C3F8-5FBAC60E3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F3477-10BF-76DF-6D6E-FDE6FB8B36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AD907-D837-35A5-F34E-0D3836793049}"/>
              </a:ext>
            </a:extLst>
          </p:cNvPr>
          <p:cNvSpPr>
            <a:spLocks noGrp="1"/>
          </p:cNvSpPr>
          <p:nvPr>
            <p:ph type="body" idx="1"/>
          </p:nvPr>
        </p:nvSpPr>
        <p:spPr/>
        <p:txBody>
          <a:bodyPr/>
          <a:lstStyle/>
          <a:p>
            <a:r>
              <a:rPr lang="en-US" b="1" i="1" dirty="0"/>
              <a:t>27. Slide Time: 1 min / Total Time 34 min</a:t>
            </a:r>
            <a:endParaRPr lang="en-US" dirty="0"/>
          </a:p>
          <a:p>
            <a:endParaRPr lang="en-US" dirty="0"/>
          </a:p>
          <a:p>
            <a:r>
              <a:rPr lang="en-US" b="1" dirty="0"/>
              <a:t>Say: </a:t>
            </a:r>
            <a:r>
              <a:rPr lang="en-US" dirty="0"/>
              <a:t>Once your team is "on board" (pun intended), the next step is to build out your network of community partners and stakeholders so that you can find champions for the work that you are doing. There are other organizations out there who are working with the same populations of people you are trying to reach. Early in my career, I was working for an organization that had amazing brand recognition. In fact, they have such strong brand recognition that globally, they rank 2nd behind Coca-Cola as the most recognized brands in the world. People knew who we were. What people didn't, and in a lot of cases still don't know is all that that organization does. Our divisional leadership was challenging us to get out and build service awareness and he asked us if we knew why Tupperware was such a successful brand. They found champions. Other MLMs too. Now, I am not telling you to go out and invest in an MLM as a side hustle, but what I am saying is that the models they use work. Remember when we looked at the pyramid and we talked about family outreach? Family outreach is successful. When one family tells another family about a resource or an event, they are more likely to participate or attend. The challenge then is finding those "champion" families and champion organizations that will help you reach their networks. This is going to look different in every community, but the only way to find those families and partner organizations is to use our networks and go searching. Facebook groups, "next door" posts, schools, PTA/PTOs, youth sports organizations, habitat for humanity, food banks, churches, social clubs. Your champions are out there. </a:t>
            </a: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6D37391C-12E1-861F-7F1D-1843DF83B70A}"/>
              </a:ext>
            </a:extLst>
          </p:cNvPr>
          <p:cNvSpPr>
            <a:spLocks noGrp="1"/>
          </p:cNvSpPr>
          <p:nvPr>
            <p:ph type="sldNum" sz="quarter" idx="5"/>
          </p:nvPr>
        </p:nvSpPr>
        <p:spPr/>
        <p:txBody>
          <a:bodyPr/>
          <a:lstStyle/>
          <a:p>
            <a:fld id="{0D15B2E9-7239-459F-BE52-A779F0E42F18}" type="slidenum">
              <a:rPr lang="en-US" smtClean="0"/>
              <a:t>27</a:t>
            </a:fld>
            <a:endParaRPr lang="en-US"/>
          </a:p>
        </p:txBody>
      </p:sp>
    </p:spTree>
    <p:extLst>
      <p:ext uri="{BB962C8B-B14F-4D97-AF65-F5344CB8AC3E}">
        <p14:creationId xmlns:p14="http://schemas.microsoft.com/office/powerpoint/2010/main" val="114838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9238B-0C94-EC97-DEB3-603927372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8EFFA-FC17-98F9-7796-BB2106EF8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EC579-AE17-50AA-C978-F61E823CEF42}"/>
              </a:ext>
            </a:extLst>
          </p:cNvPr>
          <p:cNvSpPr>
            <a:spLocks noGrp="1"/>
          </p:cNvSpPr>
          <p:nvPr>
            <p:ph type="body" idx="1"/>
          </p:nvPr>
        </p:nvSpPr>
        <p:spPr/>
        <p:txBody>
          <a:bodyPr/>
          <a:lstStyle/>
          <a:p>
            <a:r>
              <a:rPr lang="en-US" b="1" i="1" dirty="0"/>
              <a:t>28. Slide Time: 1 min / Total Time 35 min</a:t>
            </a:r>
            <a:endParaRPr lang="en-US" dirty="0"/>
          </a:p>
          <a:p>
            <a:endParaRPr lang="en-US" dirty="0"/>
          </a:p>
          <a:p>
            <a:r>
              <a:rPr lang="en-US" b="1" dirty="0"/>
              <a:t>Say: </a:t>
            </a:r>
            <a:r>
              <a:rPr lang="en-US" i="1" dirty="0"/>
              <a:t>Another important part of getting buy in, is to make sure that outreach is a part of all planning, including budget and staffing allocations. We can offer all the services in the world, but unless we can get those services to the people who need them, we aren't going to meet our goals. When we start talking about the budget, outreach has to be a part of that. Ditto for strategic planning processes and staffing plans. Outreach has to be the foundation of everything we do. </a:t>
            </a:r>
            <a:endParaRPr lang="en-US" i="1" dirty="0">
              <a:cs typeface="Calibri"/>
            </a:endParaRPr>
          </a:p>
        </p:txBody>
      </p:sp>
      <p:sp>
        <p:nvSpPr>
          <p:cNvPr id="4" name="Slide Number Placeholder 3">
            <a:extLst>
              <a:ext uri="{FF2B5EF4-FFF2-40B4-BE49-F238E27FC236}">
                <a16:creationId xmlns:a16="http://schemas.microsoft.com/office/drawing/2014/main" id="{91C656E9-53F3-F795-891A-38E0C7606A52}"/>
              </a:ext>
            </a:extLst>
          </p:cNvPr>
          <p:cNvSpPr>
            <a:spLocks noGrp="1"/>
          </p:cNvSpPr>
          <p:nvPr>
            <p:ph type="sldNum" sz="quarter" idx="5"/>
          </p:nvPr>
        </p:nvSpPr>
        <p:spPr/>
        <p:txBody>
          <a:bodyPr/>
          <a:lstStyle/>
          <a:p>
            <a:fld id="{0D15B2E9-7239-459F-BE52-A779F0E42F18}" type="slidenum">
              <a:rPr lang="en-US" smtClean="0"/>
              <a:t>28</a:t>
            </a:fld>
            <a:endParaRPr lang="en-US"/>
          </a:p>
        </p:txBody>
      </p:sp>
    </p:spTree>
    <p:extLst>
      <p:ext uri="{BB962C8B-B14F-4D97-AF65-F5344CB8AC3E}">
        <p14:creationId xmlns:p14="http://schemas.microsoft.com/office/powerpoint/2010/main" val="1956010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CC81D-4C84-B40A-6F76-0BC179546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3AC1B-43EC-04D5-F935-DC709C00A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CD6A0-8E8F-40B9-C7B6-6F1F409EB8E1}"/>
              </a:ext>
            </a:extLst>
          </p:cNvPr>
          <p:cNvSpPr>
            <a:spLocks noGrp="1"/>
          </p:cNvSpPr>
          <p:nvPr>
            <p:ph type="body" idx="1"/>
          </p:nvPr>
        </p:nvSpPr>
        <p:spPr/>
        <p:txBody>
          <a:bodyPr/>
          <a:lstStyle/>
          <a:p>
            <a:r>
              <a:rPr lang="en-US" b="1" i="1" dirty="0"/>
              <a:t>29. Slide Time: 1 min / Total Time 36 min</a:t>
            </a:r>
            <a:endParaRPr lang="en-US" dirty="0"/>
          </a:p>
          <a:p>
            <a:endParaRPr lang="en-US" dirty="0"/>
          </a:p>
          <a:p>
            <a:r>
              <a:rPr lang="en-US" b="1" dirty="0"/>
              <a:t>Say: </a:t>
            </a:r>
            <a:r>
              <a:rPr lang="en-US" i="1" dirty="0"/>
              <a:t>As you are planning and strategizing, focus on sustainability and consistency. Especially when we talk about social media outreach strategies, consistency matters, big time. If you are posting here and there without any kind of consistency, you will not build followers. I once worked with a team and their entire goal was to get one post to go viral. That was it. They figured that it didn't matter if every post got views, they just needed one to go viral and they would be set. You can guess how well that worked. Their entire page was just one crazy post after another, that weren't really reaching their desired audience or promoting their services. Tortoise and the hare story comes to mind. Going viral is wonderful, but you have to build a foundation that will hold up to that level of attention or else that one viral post would be all you ever have. You want people to follow you, and they will do that because you consistently post things that are useful, interesting, or validating to them. Consistency is also key to getting the internal buy in you need because your team needs to know what you are doing and how you are doing it, and they have to have confidence that if they participate, if they start inviting their personal connections, that the content and the information will be consistent. The reason I have the word sustainability here, is because to reach consistency, your plans have to be sustainable. Several years ago I was doing a campaign for an organization during their specific awareness month. The plan was to do a "takeover" every day in the month of April. Now, if you don't know, a takeover is when you post only content from a partner for an entire period of time, usually a day. So in one month, there would be 30 different organizations submitting posts, up to five per day. The logistics of this were an absolute nightmare. It was wildly popular and now they do it every year, but, if they had tried to do this all the time they would have burned out and likely there would have been less and less effort going into it over time. The audience probably would have gotten bored too. If you start something that you promote as a series, you have to be prepared to carry that series out for a specified length of time. If you aren't able to keep up, your audience will see that and lose confidence in your ability to follow through. So, as you are planning, make sure that your plans are sustainable. </a:t>
            </a:r>
            <a:endParaRPr lang="en-US" i="1" dirty="0">
              <a:cs typeface="Calibri"/>
            </a:endParaRPr>
          </a:p>
        </p:txBody>
      </p:sp>
      <p:sp>
        <p:nvSpPr>
          <p:cNvPr id="4" name="Slide Number Placeholder 3">
            <a:extLst>
              <a:ext uri="{FF2B5EF4-FFF2-40B4-BE49-F238E27FC236}">
                <a16:creationId xmlns:a16="http://schemas.microsoft.com/office/drawing/2014/main" id="{D276A377-31BF-009E-EC2E-5E847EE5596E}"/>
              </a:ext>
            </a:extLst>
          </p:cNvPr>
          <p:cNvSpPr>
            <a:spLocks noGrp="1"/>
          </p:cNvSpPr>
          <p:nvPr>
            <p:ph type="sldNum" sz="quarter" idx="5"/>
          </p:nvPr>
        </p:nvSpPr>
        <p:spPr/>
        <p:txBody>
          <a:bodyPr/>
          <a:lstStyle/>
          <a:p>
            <a:fld id="{0D15B2E9-7239-459F-BE52-A779F0E42F18}" type="slidenum">
              <a:rPr lang="en-US" smtClean="0"/>
              <a:t>29</a:t>
            </a:fld>
            <a:endParaRPr lang="en-US"/>
          </a:p>
        </p:txBody>
      </p:sp>
    </p:spTree>
    <p:extLst>
      <p:ext uri="{BB962C8B-B14F-4D97-AF65-F5344CB8AC3E}">
        <p14:creationId xmlns:p14="http://schemas.microsoft.com/office/powerpoint/2010/main" val="136496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3. Slide Time: 1 min / Total Time 5 min</a:t>
            </a:r>
            <a:endParaRPr lang="en-US" dirty="0"/>
          </a:p>
          <a:p>
            <a:endParaRPr lang="en-US" dirty="0"/>
          </a:p>
          <a:p>
            <a:pPr>
              <a:lnSpc>
                <a:spcPct val="125000"/>
              </a:lnSpc>
            </a:pPr>
            <a:r>
              <a:rPr lang="en-US" b="1" dirty="0"/>
              <a:t>Say: </a:t>
            </a:r>
            <a:r>
              <a:rPr lang="en-US" i="1" dirty="0"/>
              <a:t>Family Voices was awarded funding from the Lucile Packard Foundation and Maternal Child Health Bureau (MCHB) to help families understand and address issues related to the unwinding of the Public Health Emergency.  </a:t>
            </a:r>
            <a:br>
              <a:rPr lang="en-US" i="1" dirty="0">
                <a:cs typeface="+mn-lt"/>
              </a:rPr>
            </a:br>
            <a:r>
              <a:rPr lang="en-US" i="1" dirty="0"/>
              <a:t>Many families of medically complex children are impacted by the Medicaid unwinding. Family Voices will work with the F2F/AOs, Manatt and other partners to reach out to families from the national network to support understanding the process and changes. </a:t>
            </a:r>
            <a:endParaRPr lang="en-US" i="1"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3</a:t>
            </a:fld>
            <a:endParaRPr lang="en-US"/>
          </a:p>
        </p:txBody>
      </p:sp>
    </p:spTree>
    <p:extLst>
      <p:ext uri="{BB962C8B-B14F-4D97-AF65-F5344CB8AC3E}">
        <p14:creationId xmlns:p14="http://schemas.microsoft.com/office/powerpoint/2010/main" val="197649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0274D-EB56-25B6-DFE3-8710CC7C6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F485B-4587-ACC9-AE03-7E4E2D667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FDEA9-C365-2EB7-0795-A90DD4345CDE}"/>
              </a:ext>
            </a:extLst>
          </p:cNvPr>
          <p:cNvSpPr>
            <a:spLocks noGrp="1"/>
          </p:cNvSpPr>
          <p:nvPr>
            <p:ph type="body" idx="1"/>
          </p:nvPr>
        </p:nvSpPr>
        <p:spPr/>
        <p:txBody>
          <a:bodyPr/>
          <a:lstStyle/>
          <a:p>
            <a:r>
              <a:rPr lang="en-US" b="1" i="1" dirty="0"/>
              <a:t>30. Slide Time: 1 min / Total Time 37 min</a:t>
            </a:r>
            <a:endParaRPr lang="en-US" dirty="0"/>
          </a:p>
          <a:p>
            <a:endParaRPr lang="en-US" dirty="0"/>
          </a:p>
          <a:p>
            <a:r>
              <a:rPr lang="en-US" b="1" dirty="0"/>
              <a:t>Say: </a:t>
            </a:r>
            <a:r>
              <a:rPr lang="en-US" i="1" dirty="0"/>
              <a:t>This is always such an interesting topic to bring up. Age is not necessarily correlated to social media comfort or skill levels. I'll use a personal story here too. My middle child has worked in the non-profit sector for years and everyone always assumes that because they are a teenager, they know social media. They think Facebook and Twitter (or X its now called) are far too complicated, but they do use TikTok and Snapchat and Instagram regularly. So one day, she was doing an internship with a local non-profit and the manager handed them a stack of papers and asked them to create social media content. They had no idea what they were doing, or where to start. At one of my previous orgs, we were looking for volunteers to help with social media outreach and I kid you not, in the meeting to talk over the need, the manager said not to interview anyone over 23 because they wouldn't know what they were doing. Now the target audience for that organization was parents, but they wanted their outreach done by someone in college or freshly graduated. I am no expert on TikTok or Snapchat, or Instagram or Telegram or any of those apps, but if you need to get information to middle aged parents, I'm your girl. If you are trying to reach teenagers and college students, absolutely get the perspective of someone who is a teenager or college kid. The key here is not assuming that just because someone is over 40 doesn't meant they aren’t comfortable with social media and just because someone is under 30 doesn’t mean that they are. </a:t>
            </a:r>
            <a:endParaRPr lang="en-US" i="1" dirty="0">
              <a:cs typeface="Calibri"/>
            </a:endParaRPr>
          </a:p>
        </p:txBody>
      </p:sp>
      <p:sp>
        <p:nvSpPr>
          <p:cNvPr id="4" name="Slide Number Placeholder 3">
            <a:extLst>
              <a:ext uri="{FF2B5EF4-FFF2-40B4-BE49-F238E27FC236}">
                <a16:creationId xmlns:a16="http://schemas.microsoft.com/office/drawing/2014/main" id="{8861DA15-A3F3-FBD4-B8E5-0DA17D1CAC49}"/>
              </a:ext>
            </a:extLst>
          </p:cNvPr>
          <p:cNvSpPr>
            <a:spLocks noGrp="1"/>
          </p:cNvSpPr>
          <p:nvPr>
            <p:ph type="sldNum" sz="quarter" idx="5"/>
          </p:nvPr>
        </p:nvSpPr>
        <p:spPr/>
        <p:txBody>
          <a:bodyPr/>
          <a:lstStyle/>
          <a:p>
            <a:fld id="{0D15B2E9-7239-459F-BE52-A779F0E42F18}" type="slidenum">
              <a:rPr lang="en-US" smtClean="0"/>
              <a:t>30</a:t>
            </a:fld>
            <a:endParaRPr lang="en-US"/>
          </a:p>
        </p:txBody>
      </p:sp>
    </p:spTree>
    <p:extLst>
      <p:ext uri="{BB962C8B-B14F-4D97-AF65-F5344CB8AC3E}">
        <p14:creationId xmlns:p14="http://schemas.microsoft.com/office/powerpoint/2010/main" val="1785794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EAC0E-FA3D-87A5-605A-4ED61192E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74297-8F16-AFE6-3DDC-A7297EFBB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67C1F-755A-B1D8-6B3E-033231D6D0E0}"/>
              </a:ext>
            </a:extLst>
          </p:cNvPr>
          <p:cNvSpPr>
            <a:spLocks noGrp="1"/>
          </p:cNvSpPr>
          <p:nvPr>
            <p:ph type="body" idx="1"/>
          </p:nvPr>
        </p:nvSpPr>
        <p:spPr/>
        <p:txBody>
          <a:bodyPr/>
          <a:lstStyle/>
          <a:p>
            <a:r>
              <a:rPr lang="en-US" b="1" i="1" dirty="0"/>
              <a:t>31. Slide Time: 1 min / Total Time 38 min</a:t>
            </a:r>
            <a:endParaRPr lang="en-US" dirty="0"/>
          </a:p>
          <a:p>
            <a:endParaRPr lang="en-US" dirty="0"/>
          </a:p>
          <a:p>
            <a:r>
              <a:rPr lang="en-US" b="1" dirty="0"/>
              <a:t>Say: </a:t>
            </a:r>
            <a:r>
              <a:rPr lang="en-US" i="1" dirty="0"/>
              <a:t>Finally, make sure that your policies and procedures align with the goals you have set. In all my years of working with organizations to build out their communications and outreach, I have seen some stuff, and this particular slide is so important to getting buy in from your organization. If your team keeps butting their heads up against a brick wall, you'll lose their buy in. For example, one of the organizations I worked with had blocked all access to social media from their company computers. For everyone. Including the communications director. No one could access any sites from their work computers, and when they challenged this, they were told that organization policy was to block social media so that there weren't distractions on company time. Well, how do you get buy in from a team when you ask them to like, share, follow and promote your content but they aren't allowed to do it from work? It also needs to be very clear how to share content and the procedure for submitting any content you might have. Clear, defined procedures along with clear, defined parameters AND a shared understanding of your communications strategy will help you to get buy in. If I keep submitting articles that I think are important to share on social media and they never get posted, but no one tells me why, what am I going to do? I am going to stop sending them. Make sure to align the way your organization works with the goals you have set so that everyone can be a part of reaching the goals. </a:t>
            </a:r>
            <a:endParaRPr lang="en-US" i="1" dirty="0">
              <a:cs typeface="Calibri"/>
            </a:endParaRPr>
          </a:p>
        </p:txBody>
      </p:sp>
      <p:sp>
        <p:nvSpPr>
          <p:cNvPr id="4" name="Slide Number Placeholder 3">
            <a:extLst>
              <a:ext uri="{FF2B5EF4-FFF2-40B4-BE49-F238E27FC236}">
                <a16:creationId xmlns:a16="http://schemas.microsoft.com/office/drawing/2014/main" id="{DDBC6D1D-19D0-C89F-2B39-DB0EC671E6EC}"/>
              </a:ext>
            </a:extLst>
          </p:cNvPr>
          <p:cNvSpPr>
            <a:spLocks noGrp="1"/>
          </p:cNvSpPr>
          <p:nvPr>
            <p:ph type="sldNum" sz="quarter" idx="5"/>
          </p:nvPr>
        </p:nvSpPr>
        <p:spPr/>
        <p:txBody>
          <a:bodyPr/>
          <a:lstStyle/>
          <a:p>
            <a:fld id="{0D15B2E9-7239-459F-BE52-A779F0E42F18}" type="slidenum">
              <a:rPr lang="en-US" smtClean="0"/>
              <a:t>31</a:t>
            </a:fld>
            <a:endParaRPr lang="en-US"/>
          </a:p>
        </p:txBody>
      </p:sp>
    </p:spTree>
    <p:extLst>
      <p:ext uri="{BB962C8B-B14F-4D97-AF65-F5344CB8AC3E}">
        <p14:creationId xmlns:p14="http://schemas.microsoft.com/office/powerpoint/2010/main" val="2018636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9CB7B-9810-9710-AB16-427972874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60A5F-6E26-FDF6-C9C6-953BFEF2E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E64FE-38F5-EE5B-BDCD-E9197DB11C78}"/>
              </a:ext>
            </a:extLst>
          </p:cNvPr>
          <p:cNvSpPr>
            <a:spLocks noGrp="1"/>
          </p:cNvSpPr>
          <p:nvPr>
            <p:ph type="body" idx="1"/>
          </p:nvPr>
        </p:nvSpPr>
        <p:spPr/>
        <p:txBody>
          <a:bodyPr/>
          <a:lstStyle/>
          <a:p>
            <a:pPr>
              <a:defRPr/>
            </a:pPr>
            <a:r>
              <a:rPr lang="en-US" b="1" i="1" dirty="0"/>
              <a:t>32. Slide Time: 10 min / Total Time 48 min</a:t>
            </a:r>
            <a:endParaRPr lang="en-US" dirty="0"/>
          </a:p>
          <a:p>
            <a:endParaRPr lang="en-US" dirty="0"/>
          </a:p>
          <a:p>
            <a:r>
              <a:rPr lang="en-US" b="1" dirty="0"/>
              <a:t>Say: </a:t>
            </a:r>
            <a:r>
              <a:rPr lang="en-US" i="1" dirty="0"/>
              <a:t>Here's where we are going to put you to work today. We have shared lots of stories, but now we want to hear some of yours. So, what's working? I know we tend to have quiet calls, but let's break that habit. Can anyone share a story or an example of a time that you saw an outreach strategy make a difference in an outcome? What is working for your team? What has worked for other teams you have worked for? Has anyone had a social media post go viral? Do we have anyone here with a large TikTok following? What low or no tech strategies have you used?</a:t>
            </a:r>
            <a:endParaRPr lang="en-US" i="1" dirty="0">
              <a:cs typeface="Calibri"/>
            </a:endParaRPr>
          </a:p>
          <a:p>
            <a:endParaRPr lang="en-US" i="1" dirty="0">
              <a:ea typeface="Calibri"/>
              <a:cs typeface="Calibri"/>
            </a:endParaRPr>
          </a:p>
          <a:p>
            <a:r>
              <a:rPr lang="en-US" b="1" dirty="0">
                <a:ea typeface="Calibri"/>
                <a:cs typeface="Calibri"/>
              </a:rPr>
              <a:t>Do: Facilitate Discussion</a:t>
            </a:r>
          </a:p>
          <a:p>
            <a:endParaRPr lang="en-US" b="1" i="0" dirty="0">
              <a:ea typeface="Calibri"/>
              <a:cs typeface="Calibri"/>
            </a:endParaRPr>
          </a:p>
          <a:p>
            <a:endParaRPr lang="en-US" dirty="0"/>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37FF6EE5-FC0F-8AC0-E5CB-7879BB1E5A15}"/>
              </a:ext>
            </a:extLst>
          </p:cNvPr>
          <p:cNvSpPr>
            <a:spLocks noGrp="1"/>
          </p:cNvSpPr>
          <p:nvPr>
            <p:ph type="sldNum" sz="quarter" idx="5"/>
          </p:nvPr>
        </p:nvSpPr>
        <p:spPr/>
        <p:txBody>
          <a:bodyPr/>
          <a:lstStyle/>
          <a:p>
            <a:fld id="{0D15B2E9-7239-459F-BE52-A779F0E42F18}" type="slidenum">
              <a:rPr lang="en-US" smtClean="0"/>
              <a:t>32</a:t>
            </a:fld>
            <a:endParaRPr lang="en-US"/>
          </a:p>
        </p:txBody>
      </p:sp>
    </p:spTree>
    <p:extLst>
      <p:ext uri="{BB962C8B-B14F-4D97-AF65-F5344CB8AC3E}">
        <p14:creationId xmlns:p14="http://schemas.microsoft.com/office/powerpoint/2010/main" val="3393746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t>33. Slide Time: 1 min / Total Time 49 min</a:t>
            </a:r>
            <a:endParaRPr lang="en-US" dirty="0"/>
          </a:p>
          <a:p>
            <a:endParaRPr lang="en-US" dirty="0"/>
          </a:p>
          <a:p>
            <a:r>
              <a:rPr lang="en-US" b="1" dirty="0"/>
              <a:t>Say:</a:t>
            </a:r>
            <a:r>
              <a:rPr lang="en-US" i="1" dirty="0"/>
              <a:t> In our time today, we have learned the distinction between passive and active outreach, looked at the six parts of the outreach cycle and learned how to use the cycle to increase our impact in the community. Finally, we looked at effective strategies for building a culture of outreach within an organization. </a:t>
            </a:r>
            <a:endParaRPr lang="en-US" dirty="0"/>
          </a:p>
          <a:p>
            <a:endParaRPr lang="en-US" dirty="0"/>
          </a:p>
          <a:p>
            <a:endParaRPr lang="en-US" b="1" i="1"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33</a:t>
            </a:fld>
            <a:endParaRPr lang="en-US"/>
          </a:p>
        </p:txBody>
      </p:sp>
    </p:spTree>
    <p:extLst>
      <p:ext uri="{BB962C8B-B14F-4D97-AF65-F5344CB8AC3E}">
        <p14:creationId xmlns:p14="http://schemas.microsoft.com/office/powerpoint/2010/main" val="787338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9CB7B-9810-9710-AB16-427972874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60A5F-6E26-FDF6-C9C6-953BFEF2E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E64FE-38F5-EE5B-BDCD-E9197DB11C78}"/>
              </a:ext>
            </a:extLst>
          </p:cNvPr>
          <p:cNvSpPr>
            <a:spLocks noGrp="1"/>
          </p:cNvSpPr>
          <p:nvPr>
            <p:ph type="body" idx="1"/>
          </p:nvPr>
        </p:nvSpPr>
        <p:spPr/>
        <p:txBody>
          <a:bodyPr/>
          <a:lstStyle/>
          <a:p>
            <a:pPr>
              <a:defRPr/>
            </a:pPr>
            <a:r>
              <a:rPr lang="en-US" b="1" i="1" dirty="0"/>
              <a:t>34. Slide Time: 5 min / Total Time 54 min</a:t>
            </a:r>
            <a:endParaRPr lang="en-US" dirty="0"/>
          </a:p>
          <a:p>
            <a:endParaRPr lang="en-US" dirty="0"/>
          </a:p>
          <a:p>
            <a:r>
              <a:rPr lang="en-US" b="1" dirty="0"/>
              <a:t>Say: </a:t>
            </a:r>
            <a:r>
              <a:rPr lang="en-US" dirty="0"/>
              <a:t>I wanted to finish up today with a little activity. One thing you might not know about me is that I LOVE sticky notes. I use them for everything. Years ago I was at a conference and a presenter finished their session by handing out sticky notes and asking us to respond to the question I have here. What is ONE thing I heard today, that is important enough to go on a sticky note and live on your desk or wherever you work. I love the activity and so I tend to use it a lot. I haven't don’t it with this series yet, but today felt like a good day to change that. So, if you have sticky notes handy, I invite you to write your answer on a sticky note. If not, you can use your digital sticky notes, or any little piece of paper, an open word document, wherever you want to put it. I'll give us all a minute or two and then if anyone wants to share their answer, you can raise your virtual hand. </a:t>
            </a:r>
            <a:endParaRPr lang="en-US" dirty="0">
              <a:ea typeface="Calibri"/>
              <a:cs typeface="Calibri"/>
            </a:endParaRPr>
          </a:p>
          <a:p>
            <a:endParaRPr lang="en-US" b="1" dirty="0">
              <a:ea typeface="Calibri"/>
              <a:cs typeface="Calibri"/>
            </a:endParaRPr>
          </a:p>
          <a:p>
            <a:r>
              <a:rPr lang="en-US" b="1" dirty="0">
                <a:ea typeface="Calibri"/>
                <a:cs typeface="Calibri"/>
              </a:rPr>
              <a:t>Do: Wait one – two minutes and then solicit answers. </a:t>
            </a:r>
          </a:p>
          <a:p>
            <a:endParaRPr lang="en-US" b="1" i="0" dirty="0">
              <a:ea typeface="Calibri"/>
              <a:cs typeface="Calibri"/>
            </a:endParaRPr>
          </a:p>
          <a:p>
            <a:endParaRPr lang="en-US" dirty="0"/>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37FF6EE5-FC0F-8AC0-E5CB-7879BB1E5A15}"/>
              </a:ext>
            </a:extLst>
          </p:cNvPr>
          <p:cNvSpPr>
            <a:spLocks noGrp="1"/>
          </p:cNvSpPr>
          <p:nvPr>
            <p:ph type="sldNum" sz="quarter" idx="5"/>
          </p:nvPr>
        </p:nvSpPr>
        <p:spPr/>
        <p:txBody>
          <a:bodyPr/>
          <a:lstStyle/>
          <a:p>
            <a:fld id="{0D15B2E9-7239-459F-BE52-A779F0E42F18}" type="slidenum">
              <a:rPr lang="en-US" smtClean="0"/>
              <a:t>34</a:t>
            </a:fld>
            <a:endParaRPr lang="en-US"/>
          </a:p>
        </p:txBody>
      </p:sp>
    </p:spTree>
    <p:extLst>
      <p:ext uri="{BB962C8B-B14F-4D97-AF65-F5344CB8AC3E}">
        <p14:creationId xmlns:p14="http://schemas.microsoft.com/office/powerpoint/2010/main" val="1308427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t>35. Slide Time: 2 min / Total Time 56 min</a:t>
            </a:r>
          </a:p>
          <a:p>
            <a:endParaRPr lang="en-US" dirty="0"/>
          </a:p>
          <a:p>
            <a:r>
              <a:rPr lang="en-US" b="1" dirty="0"/>
              <a:t>Say: </a:t>
            </a:r>
            <a:r>
              <a:rPr lang="en-US" dirty="0"/>
              <a:t>We’ll wrap up now by taking a few minutes for our post-session </a:t>
            </a:r>
            <a:r>
              <a:rPr lang="en-US" b="0" dirty="0"/>
              <a:t>questions</a:t>
            </a:r>
            <a:r>
              <a:rPr lang="en-US" dirty="0"/>
              <a:t>. If you would, please, use</a:t>
            </a:r>
            <a:r>
              <a:rPr lang="en-US" b="0" dirty="0"/>
              <a:t> the QR code </a:t>
            </a:r>
            <a:r>
              <a:rPr lang="en-US" dirty="0"/>
              <a:t>above </a:t>
            </a:r>
            <a:r>
              <a:rPr lang="en-US" b="0" dirty="0"/>
              <a:t>or the link in the chat to complete </a:t>
            </a:r>
            <a:r>
              <a:rPr lang="en-US" dirty="0"/>
              <a:t>the post-session questions</a:t>
            </a:r>
            <a:r>
              <a:rPr lang="en-US" b="0" dirty="0"/>
              <a:t>.</a:t>
            </a:r>
            <a:r>
              <a:rPr lang="en-US" i="1" dirty="0"/>
              <a:t> </a:t>
            </a:r>
            <a:endParaRPr lang="en-US" b="0" i="1" dirty="0">
              <a:ea typeface="Calibri"/>
              <a:cs typeface="Calibri"/>
            </a:endParaRPr>
          </a:p>
          <a:p>
            <a:endParaRPr lang="en-US" dirty="0"/>
          </a:p>
          <a:p>
            <a:pPr>
              <a:defRPr/>
            </a:pPr>
            <a:r>
              <a:rPr lang="en-US" b="1" i="0" dirty="0"/>
              <a:t>Share in Chat:</a:t>
            </a:r>
            <a:r>
              <a:rPr lang="en-US" b="1" dirty="0"/>
              <a:t> </a:t>
            </a:r>
            <a:r>
              <a:rPr lang="en-US" dirty="0">
                <a:hlinkClick r:id="rId3"/>
              </a:rPr>
              <a:t>https://www.surveymonkey.com/r/StayCoveredMod5Post</a:t>
            </a:r>
            <a:endParaRPr lang="en-US" dirty="0">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35</a:t>
            </a:fld>
            <a:endParaRPr lang="en-US"/>
          </a:p>
        </p:txBody>
      </p:sp>
    </p:spTree>
    <p:extLst>
      <p:ext uri="{BB962C8B-B14F-4D97-AF65-F5344CB8AC3E}">
        <p14:creationId xmlns:p14="http://schemas.microsoft.com/office/powerpoint/2010/main" val="2183493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t>36. Slide Time: 4 min / Total Time 60 min</a:t>
            </a:r>
          </a:p>
          <a:p>
            <a:endParaRPr lang="en-US" dirty="0"/>
          </a:p>
          <a:p>
            <a:r>
              <a:rPr lang="en-US" b="0" i="1" dirty="0"/>
              <a:t>Now, we’d like to open the floor up for discussion and questions. If you have a question, or a comment, or would like to share something that has worked for you, raise your hand or drop a note in the chat.</a:t>
            </a:r>
            <a:r>
              <a:rPr lang="en-US" i="1" dirty="0"/>
              <a:t> </a:t>
            </a:r>
            <a:endParaRPr lang="en-US" b="0" i="1" dirty="0">
              <a:ea typeface="Calibri" panose="020F0502020204030204"/>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36</a:t>
            </a:fld>
            <a:endParaRPr lang="en-US"/>
          </a:p>
        </p:txBody>
      </p:sp>
    </p:spTree>
    <p:extLst>
      <p:ext uri="{BB962C8B-B14F-4D97-AF65-F5344CB8AC3E}">
        <p14:creationId xmlns:p14="http://schemas.microsoft.com/office/powerpoint/2010/main" val="296500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4. Slide Time: 1 min / Total Time 6 min</a:t>
            </a:r>
          </a:p>
          <a:p>
            <a:endParaRPr lang="en-US" dirty="0"/>
          </a:p>
          <a:p>
            <a:r>
              <a:rPr lang="en-US" b="1" dirty="0"/>
              <a:t>Say: </a:t>
            </a:r>
            <a:r>
              <a:rPr lang="en-US" i="1" dirty="0"/>
              <a:t>This session is </a:t>
            </a:r>
            <a:r>
              <a:rPr lang="en-US" b="0" i="1" dirty="0"/>
              <a:t>part of our Stay Covered! initiative to help families understand the end of the public health emergency and the impact of this event on the Medicaid renewal process.</a:t>
            </a:r>
            <a:r>
              <a:rPr lang="en-US" i="1" dirty="0"/>
              <a:t> </a:t>
            </a:r>
            <a:r>
              <a:rPr lang="en-US" b="0" i="1" dirty="0"/>
              <a:t>At the end of today’s session, participants should understand the public health emergency and the implications of the public health emergency coming to an end. We will also learn about programs and commonly used terms that are important when supporting families who are impacted by the end of the public health emergency. Finally, we will explore the impact that the end of the Public Health Emergency is having on families across the country.</a:t>
            </a:r>
            <a:r>
              <a:rPr lang="en-US" i="1" dirty="0"/>
              <a:t> </a:t>
            </a:r>
            <a:endParaRPr lang="en-US" b="0" i="1" dirty="0"/>
          </a:p>
        </p:txBody>
      </p:sp>
      <p:sp>
        <p:nvSpPr>
          <p:cNvPr id="4" name="Slide Number Placeholder 3"/>
          <p:cNvSpPr>
            <a:spLocks noGrp="1"/>
          </p:cNvSpPr>
          <p:nvPr>
            <p:ph type="sldNum" sz="quarter" idx="5"/>
          </p:nvPr>
        </p:nvSpPr>
        <p:spPr/>
        <p:txBody>
          <a:bodyPr/>
          <a:lstStyle/>
          <a:p>
            <a:fld id="{0D15B2E9-7239-459F-BE52-A779F0E42F18}" type="slidenum">
              <a:rPr lang="en-US" smtClean="0"/>
              <a:t>4</a:t>
            </a:fld>
            <a:endParaRPr lang="en-US"/>
          </a:p>
        </p:txBody>
      </p:sp>
    </p:spTree>
    <p:extLst>
      <p:ext uri="{BB962C8B-B14F-4D97-AF65-F5344CB8AC3E}">
        <p14:creationId xmlns:p14="http://schemas.microsoft.com/office/powerpoint/2010/main" val="97197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5. Slide Time: 3 min / Total Time 9 min</a:t>
            </a:r>
          </a:p>
          <a:p>
            <a:endParaRPr lang="en-US" dirty="0"/>
          </a:p>
          <a:p>
            <a:r>
              <a:rPr lang="en-US" b="1" dirty="0"/>
              <a:t>Say: </a:t>
            </a:r>
            <a:r>
              <a:rPr lang="en-US" i="1" dirty="0"/>
              <a:t>If you haven’t already, please use the QR code above or the link in the chat to complete the pre-session questions. It should only take a minute or two and we will pause here to give everyone that opportunity. </a:t>
            </a:r>
            <a:endParaRPr lang="en-US" i="1" dirty="0">
              <a:ea typeface="Calibri"/>
              <a:cs typeface="Calibri"/>
            </a:endParaRPr>
          </a:p>
          <a:p>
            <a:endParaRPr lang="en-US" dirty="0"/>
          </a:p>
          <a:p>
            <a:pPr>
              <a:defRPr/>
            </a:pPr>
            <a:r>
              <a:rPr lang="en-US" b="1" i="0" dirty="0"/>
              <a:t>Share in Chat:</a:t>
            </a:r>
            <a:r>
              <a:rPr lang="en-US" b="1" dirty="0"/>
              <a:t> </a:t>
            </a:r>
            <a:r>
              <a:rPr lang="en-US" dirty="0"/>
              <a:t>https://www.surveymonkey.com/r/StayCoveredMod5Pre</a:t>
            </a:r>
            <a:endParaRPr lang="en-US" b="1" i="0" dirty="0"/>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5</a:t>
            </a:fld>
            <a:endParaRPr lang="en-US"/>
          </a:p>
        </p:txBody>
      </p:sp>
    </p:spTree>
    <p:extLst>
      <p:ext uri="{BB962C8B-B14F-4D97-AF65-F5344CB8AC3E}">
        <p14:creationId xmlns:p14="http://schemas.microsoft.com/office/powerpoint/2010/main" val="362776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6. Slide Time: 1min / Total Time 10 min</a:t>
            </a:r>
          </a:p>
          <a:p>
            <a:endParaRPr lang="en-US" dirty="0"/>
          </a:p>
          <a:p>
            <a:r>
              <a:rPr lang="en-US" b="1" dirty="0"/>
              <a:t>Say: </a:t>
            </a:r>
            <a:r>
              <a:rPr lang="en-US" i="1" dirty="0"/>
              <a:t>What is outreach? This </a:t>
            </a:r>
            <a:r>
              <a:rPr lang="en-US" b="0" i="1" dirty="0"/>
              <a:t>may seem like a straightforward answer, and yet, in my experience working with programs, outreach strategy is always one of the most frequently requested support topics. So, what is outreach? In the chat, give a few words or a sentence that will give us an idea of your definition for outreach.</a:t>
            </a:r>
            <a:r>
              <a:rPr lang="en-US" i="1" dirty="0"/>
              <a:t> </a:t>
            </a:r>
            <a:endParaRPr lang="en-US" b="0" i="1" dirty="0">
              <a:ea typeface="Calibri"/>
              <a:cs typeface="Calibri"/>
            </a:endParaRPr>
          </a:p>
          <a:p>
            <a:endParaRPr lang="en-US" b="0" i="1" dirty="0"/>
          </a:p>
          <a:p>
            <a:r>
              <a:rPr lang="en-US" b="1" i="0" dirty="0"/>
              <a:t>Do: </a:t>
            </a:r>
            <a:r>
              <a:rPr lang="en-US" b="0" i="0" dirty="0"/>
              <a:t>Wait and read off a few of the answers. </a:t>
            </a:r>
          </a:p>
          <a:p>
            <a:endParaRPr lang="en-US" b="0" i="0" dirty="0"/>
          </a:p>
          <a:p>
            <a:endParaRPr lang="en-US" b="0" i="0" dirty="0"/>
          </a:p>
          <a:p>
            <a:endParaRPr lang="en-US" b="0" i="0" dirty="0"/>
          </a:p>
          <a:p>
            <a:endParaRPr lang="en-US" i="0" dirty="0"/>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6</a:t>
            </a:fld>
            <a:endParaRPr lang="en-US"/>
          </a:p>
        </p:txBody>
      </p:sp>
    </p:spTree>
    <p:extLst>
      <p:ext uri="{BB962C8B-B14F-4D97-AF65-F5344CB8AC3E}">
        <p14:creationId xmlns:p14="http://schemas.microsoft.com/office/powerpoint/2010/main" val="154029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7ADE8-F018-DF67-3716-011825B66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36AB2-0F0B-FBE7-D203-896863E12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82FB7-87E6-ADC6-BE18-A87FB7662A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7. Slide Time: 1min / Total Time 11 min</a:t>
            </a:r>
          </a:p>
          <a:p>
            <a:endParaRPr lang="en-US" dirty="0"/>
          </a:p>
          <a:p>
            <a:pPr>
              <a:defRPr/>
            </a:pPr>
            <a:r>
              <a:rPr lang="en-US" b="1" dirty="0"/>
              <a:t>Say: </a:t>
            </a:r>
            <a:r>
              <a:rPr lang="en-US" b="0" i="1" dirty="0"/>
              <a:t>In its simplest form, outreach is sharing information to increase awareness of available services. That is a straightforward definition of outreach, used by many people and programs, but is it a definition that works to get us the results we want? Probably not. If our outreach efforts were entirely and completely successful, we wouldn’t have as many conversations as we do about outreach. But why isn’t it working? Don’t families want the information we have to give them? We’ve made it available on our website, so they’ll find it when they need it, right? The type of outreach we are talking about here is one level of outreach, but it isn’t the level where we should be </a:t>
            </a:r>
            <a:r>
              <a:rPr lang="en-US" i="1" dirty="0"/>
              <a:t>focusing attention</a:t>
            </a:r>
            <a:r>
              <a:rPr lang="en-US" b="0" i="1" dirty="0"/>
              <a:t>.</a:t>
            </a:r>
            <a:r>
              <a:rPr lang="en-US" i="1" dirty="0"/>
              <a:t> </a:t>
            </a:r>
            <a:endParaRPr lang="en-US" b="0" i="1" dirty="0">
              <a:ea typeface="Calibri"/>
              <a:cs typeface="Calibri"/>
            </a:endParaRPr>
          </a:p>
        </p:txBody>
      </p:sp>
      <p:sp>
        <p:nvSpPr>
          <p:cNvPr id="4" name="Slide Number Placeholder 3">
            <a:extLst>
              <a:ext uri="{FF2B5EF4-FFF2-40B4-BE49-F238E27FC236}">
                <a16:creationId xmlns:a16="http://schemas.microsoft.com/office/drawing/2014/main" id="{E44E3834-75E9-E65C-9620-B88F0BD63BD2}"/>
              </a:ext>
            </a:extLst>
          </p:cNvPr>
          <p:cNvSpPr>
            <a:spLocks noGrp="1"/>
          </p:cNvSpPr>
          <p:nvPr>
            <p:ph type="sldNum" sz="quarter" idx="5"/>
          </p:nvPr>
        </p:nvSpPr>
        <p:spPr/>
        <p:txBody>
          <a:bodyPr/>
          <a:lstStyle/>
          <a:p>
            <a:fld id="{0D15B2E9-7239-459F-BE52-A779F0E42F18}" type="slidenum">
              <a:rPr lang="en-US" smtClean="0"/>
              <a:t>7</a:t>
            </a:fld>
            <a:endParaRPr lang="en-US"/>
          </a:p>
        </p:txBody>
      </p:sp>
    </p:spTree>
    <p:extLst>
      <p:ext uri="{BB962C8B-B14F-4D97-AF65-F5344CB8AC3E}">
        <p14:creationId xmlns:p14="http://schemas.microsoft.com/office/powerpoint/2010/main" val="407751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C5358-1256-F770-7B57-826CAAF80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91F97-7603-C04F-0039-9D3527F7A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DCE1E-8BFE-807D-86C2-AD51E91C03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8. Slide Time: 1min / Total Time 12 min</a:t>
            </a:r>
          </a:p>
          <a:p>
            <a:endParaRPr lang="en-US" dirty="0"/>
          </a:p>
          <a:p>
            <a:pPr>
              <a:defRPr/>
            </a:pPr>
            <a:r>
              <a:rPr lang="en-US" b="1" dirty="0"/>
              <a:t>Say: </a:t>
            </a:r>
            <a:r>
              <a:rPr lang="en-US" b="0" dirty="0"/>
              <a:t>Outreach occurs at multiple levels, and each has its own purposes. Family to family outreach is what we are probably all most familiar with, and the type of outreach we just defined. Family outreach is organic and stems from personal connections. An example might be a parent who sees information about a program being done by a local health center in their social media feed and they share that information to their own timeline or verbally with friends or neighbors. Family outreach is influenced by materials produced by states, territories, tribal nations, local communities and programs, because most of the information, resources and materials that families share comes from those sources. This type of outreach is very effective, because it is based on personal connections and personal interests. The challenge for programs, communities, states, territories, and tribal nations is that before parents can share the information, we must get the information to the parents. For some families, outreach is easy. They have large presence on social media, their kids bring home every flyer they get at school, and they tune into local outlets that share events and resources. These families know where to go when they need things, and they don’t need a lot of help or resources anyway. These families are also usually really great about reaching </a:t>
            </a:r>
            <a:r>
              <a:rPr lang="en-US" dirty="0"/>
              <a:t>out to </a:t>
            </a:r>
            <a:r>
              <a:rPr lang="en-US" b="0" dirty="0"/>
              <a:t>get the resources they need and will likely share those with other families.</a:t>
            </a:r>
            <a:r>
              <a:rPr lang="en-US" dirty="0"/>
              <a:t> These families become our "go to" families. </a:t>
            </a:r>
            <a:r>
              <a:rPr lang="en-US" b="0" dirty="0"/>
              <a:t>Unfortunately, most</a:t>
            </a:r>
            <a:r>
              <a:rPr lang="en-US" dirty="0"/>
              <a:t> </a:t>
            </a:r>
            <a:r>
              <a:rPr lang="en-US" b="0" dirty="0"/>
              <a:t>families</a:t>
            </a:r>
            <a:r>
              <a:rPr lang="en-US" dirty="0"/>
              <a:t> are not this tuned into resources available</a:t>
            </a:r>
            <a:r>
              <a:rPr lang="en-US" b="0" dirty="0"/>
              <a:t>. We typically think of these families as “hard to reach” and we spend a lot of time and effort trying to find ways to reach them, but often without much success. Now,</a:t>
            </a:r>
            <a:r>
              <a:rPr lang="en-US" dirty="0"/>
              <a:t> what happens when</a:t>
            </a:r>
            <a:r>
              <a:rPr lang="en-US" b="0" dirty="0"/>
              <a:t> </a:t>
            </a:r>
            <a:r>
              <a:rPr lang="en-US" dirty="0"/>
              <a:t>we</a:t>
            </a:r>
            <a:r>
              <a:rPr lang="en-US" b="0" dirty="0"/>
              <a:t> shift the way we think of this and redefine outreach.</a:t>
            </a:r>
            <a:r>
              <a:rPr lang="en-US" dirty="0"/>
              <a:t> </a:t>
            </a:r>
            <a:endParaRPr lang="en-US" b="0" i="1" dirty="0"/>
          </a:p>
        </p:txBody>
      </p:sp>
      <p:sp>
        <p:nvSpPr>
          <p:cNvPr id="4" name="Slide Number Placeholder 3">
            <a:extLst>
              <a:ext uri="{FF2B5EF4-FFF2-40B4-BE49-F238E27FC236}">
                <a16:creationId xmlns:a16="http://schemas.microsoft.com/office/drawing/2014/main" id="{FB9740F3-0C7C-6CD9-2086-6A22FBEA7912}"/>
              </a:ext>
            </a:extLst>
          </p:cNvPr>
          <p:cNvSpPr>
            <a:spLocks noGrp="1"/>
          </p:cNvSpPr>
          <p:nvPr>
            <p:ph type="sldNum" sz="quarter" idx="5"/>
          </p:nvPr>
        </p:nvSpPr>
        <p:spPr/>
        <p:txBody>
          <a:bodyPr/>
          <a:lstStyle/>
          <a:p>
            <a:fld id="{0D15B2E9-7239-459F-BE52-A779F0E42F18}" type="slidenum">
              <a:rPr lang="en-US" smtClean="0"/>
              <a:t>8</a:t>
            </a:fld>
            <a:endParaRPr lang="en-US"/>
          </a:p>
        </p:txBody>
      </p:sp>
    </p:spTree>
    <p:extLst>
      <p:ext uri="{BB962C8B-B14F-4D97-AF65-F5344CB8AC3E}">
        <p14:creationId xmlns:p14="http://schemas.microsoft.com/office/powerpoint/2010/main" val="351768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34B10-348C-7031-3376-335B1CD56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6B2DD-82B8-9686-740D-BC35F0383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44072-43E8-8C4D-F876-1ABB97E636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9. Slide Time: 1min / Total Time 13 min</a:t>
            </a:r>
          </a:p>
          <a:p>
            <a:endParaRPr lang="en-US" dirty="0"/>
          </a:p>
          <a:p>
            <a:pPr>
              <a:defRPr/>
            </a:pPr>
            <a:r>
              <a:rPr lang="en-US" b="1" dirty="0"/>
              <a:t>Say: </a:t>
            </a:r>
            <a:r>
              <a:rPr lang="en-US" dirty="0"/>
              <a:t>What happens</a:t>
            </a:r>
            <a:r>
              <a:rPr lang="en-US" b="1" dirty="0"/>
              <a:t> i</a:t>
            </a:r>
            <a:r>
              <a:rPr lang="en-US" dirty="0"/>
              <a:t>f </a:t>
            </a:r>
            <a:r>
              <a:rPr lang="en-US" b="0" dirty="0"/>
              <a:t>we make a simple shift in the narrative and move from describing families as hard for us to reach, and instead think of our services and resources as hard for families to reach. I wish I could take credit for this idea, but it comes from the National Center on Parent, Family and Community Engagement, and the citation for that source is on your screen. They have a wonderful Family Outreach Series that you can access, and while their focus is on childcare centers, many of their strategies and resources are also relevant to the work that we do. When we say “hard to reach families” we unconsciously place the ownership of the process on the families we are trying to support, and we imply that families aren’t trying to access what we have to offer. When we flip it, we force ourselves to look at our services, supports and resources as something that we must deliberately make accessible and take to families.</a:t>
            </a:r>
            <a:r>
              <a:rPr lang="en-US" dirty="0"/>
              <a:t> </a:t>
            </a:r>
            <a:endParaRPr lang="en-US" b="0" dirty="0"/>
          </a:p>
        </p:txBody>
      </p:sp>
      <p:sp>
        <p:nvSpPr>
          <p:cNvPr id="4" name="Slide Number Placeholder 3">
            <a:extLst>
              <a:ext uri="{FF2B5EF4-FFF2-40B4-BE49-F238E27FC236}">
                <a16:creationId xmlns:a16="http://schemas.microsoft.com/office/drawing/2014/main" id="{DC0801E6-1481-142F-1095-247D47B415A8}"/>
              </a:ext>
            </a:extLst>
          </p:cNvPr>
          <p:cNvSpPr>
            <a:spLocks noGrp="1"/>
          </p:cNvSpPr>
          <p:nvPr>
            <p:ph type="sldNum" sz="quarter" idx="5"/>
          </p:nvPr>
        </p:nvSpPr>
        <p:spPr/>
        <p:txBody>
          <a:bodyPr/>
          <a:lstStyle/>
          <a:p>
            <a:fld id="{0D15B2E9-7239-459F-BE52-A779F0E42F18}" type="slidenum">
              <a:rPr lang="en-US" smtClean="0"/>
              <a:t>9</a:t>
            </a:fld>
            <a:endParaRPr lang="en-US"/>
          </a:p>
        </p:txBody>
      </p:sp>
    </p:spTree>
    <p:extLst>
      <p:ext uri="{BB962C8B-B14F-4D97-AF65-F5344CB8AC3E}">
        <p14:creationId xmlns:p14="http://schemas.microsoft.com/office/powerpoint/2010/main" val="2817281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618" y="2829238"/>
            <a:ext cx="10587182" cy="2387600"/>
          </a:xfrm>
          <a:prstGeom prst="rect">
            <a:avLst/>
          </a:prstGeom>
        </p:spPr>
        <p:txBody>
          <a:bodyPr anchor="b"/>
          <a:lstStyle>
            <a:lvl1pPr algn="l">
              <a:defRPr sz="6000"/>
            </a:lvl1p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11" name="Picture 10" descr="A blue and white logo with text&#10;&#10;Description automatically generated">
            <a:extLst>
              <a:ext uri="{FF2B5EF4-FFF2-40B4-BE49-F238E27FC236}">
                <a16:creationId xmlns:a16="http://schemas.microsoft.com/office/drawing/2014/main" id="{A3F75A68-2682-9632-574A-5B693BFA4E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7874" r="9512" b="15354"/>
          <a:stretch/>
        </p:blipFill>
        <p:spPr>
          <a:xfrm>
            <a:off x="9037884" y="56515"/>
            <a:ext cx="3066486" cy="2708910"/>
          </a:xfrm>
          <a:prstGeom prst="rect">
            <a:avLst/>
          </a:prstGeom>
        </p:spPr>
      </p:pic>
      <p:sp>
        <p:nvSpPr>
          <p:cNvPr id="10" name="Rectangle 9">
            <a:extLst>
              <a:ext uri="{FF2B5EF4-FFF2-40B4-BE49-F238E27FC236}">
                <a16:creationId xmlns:a16="http://schemas.microsoft.com/office/drawing/2014/main" id="{FB8B87EE-087A-42D8-6F80-F8F3DBE0649E}"/>
              </a:ext>
            </a:extLst>
          </p:cNvPr>
          <p:cNvSpPr/>
          <p:nvPr userDrawn="1"/>
        </p:nvSpPr>
        <p:spPr>
          <a:xfrm>
            <a:off x="0" y="5351145"/>
            <a:ext cx="12192000" cy="1596444"/>
          </a:xfrm>
          <a:prstGeom prst="rect">
            <a:avLst/>
          </a:prstGeom>
          <a:solidFill>
            <a:srgbClr val="0734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red heart with a black background&#10;&#10;Description automatically generated">
            <a:extLst>
              <a:ext uri="{FF2B5EF4-FFF2-40B4-BE49-F238E27FC236}">
                <a16:creationId xmlns:a16="http://schemas.microsoft.com/office/drawing/2014/main" id="{1B117539-A97E-1063-AAD6-D975A7209D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447" y="444811"/>
            <a:ext cx="3500023" cy="846780"/>
          </a:xfrm>
          <a:prstGeom prst="rect">
            <a:avLst/>
          </a:prstGeom>
        </p:spPr>
      </p:pic>
      <p:sp>
        <p:nvSpPr>
          <p:cNvPr id="14" name="Right Triangle 13">
            <a:extLst>
              <a:ext uri="{FF2B5EF4-FFF2-40B4-BE49-F238E27FC236}">
                <a16:creationId xmlns:a16="http://schemas.microsoft.com/office/drawing/2014/main" id="{C805F112-2EF3-F542-C4FE-DB4BFF1E8EA7}"/>
              </a:ext>
            </a:extLst>
          </p:cNvPr>
          <p:cNvSpPr/>
          <p:nvPr userDrawn="1"/>
        </p:nvSpPr>
        <p:spPr>
          <a:xfrm>
            <a:off x="0" y="5854700"/>
            <a:ext cx="6731000" cy="1105589"/>
          </a:xfrm>
          <a:prstGeom prst="rtTriangle">
            <a:avLst/>
          </a:prstGeom>
          <a:solidFill>
            <a:srgbClr val="FDE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9FA1F831-B885-6944-ABE3-61A3CBDFB5E3}"/>
              </a:ext>
            </a:extLst>
          </p:cNvPr>
          <p:cNvSpPr/>
          <p:nvPr userDrawn="1"/>
        </p:nvSpPr>
        <p:spPr>
          <a:xfrm flipH="1">
            <a:off x="3352800" y="5351145"/>
            <a:ext cx="8851900" cy="1609143"/>
          </a:xfrm>
          <a:prstGeom prst="rtTriangle">
            <a:avLst/>
          </a:prstGeom>
          <a:solidFill>
            <a:srgbClr val="3A7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59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664430"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a:xfrm>
            <a:off x="839788" y="1912065"/>
            <a:ext cx="5157787" cy="823912"/>
          </a:xfrm>
          <a:prstGeom prst="rect">
            <a:avLst/>
          </a:prstGeom>
        </p:spPr>
        <p:txBody>
          <a:bodyPr anchor="b">
            <a:normAutofit/>
          </a:bodyPr>
          <a:lstStyle>
            <a:lvl1pPr marL="0" indent="0">
              <a:buNone/>
              <a:defRPr sz="2800" b="1">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769233"/>
            <a:ext cx="5157787" cy="3420430"/>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912065"/>
            <a:ext cx="5183188" cy="823912"/>
          </a:xfrm>
          <a:prstGeom prst="rect">
            <a:avLst/>
          </a:prstGeom>
        </p:spPr>
        <p:txBody>
          <a:bodyPr anchor="b">
            <a:normAutofit/>
          </a:bodyPr>
          <a:lstStyle>
            <a:lvl1pPr marL="0" indent="0">
              <a:buNone/>
              <a:defRPr sz="2800" b="1">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769233"/>
            <a:ext cx="5183188" cy="3420430"/>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10" name="Picture 9">
            <a:extLst>
              <a:ext uri="{FF2B5EF4-FFF2-40B4-BE49-F238E27FC236}">
                <a16:creationId xmlns:a16="http://schemas.microsoft.com/office/drawing/2014/main" id="{D90B6AC2-B947-8768-4CFE-4C753FC6AA6E}"/>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12" name="Picture 11" descr="A red heart with a black background&#10;&#10;Description automatically generated">
            <a:extLst>
              <a:ext uri="{FF2B5EF4-FFF2-40B4-BE49-F238E27FC236}">
                <a16:creationId xmlns:a16="http://schemas.microsoft.com/office/drawing/2014/main" id="{05AF475D-CBBD-218A-E2A6-E0C885417E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3" name="Picture 12" descr="A blue and white logo with text&#10;&#10;Description automatically generated">
            <a:extLst>
              <a:ext uri="{FF2B5EF4-FFF2-40B4-BE49-F238E27FC236}">
                <a16:creationId xmlns:a16="http://schemas.microsoft.com/office/drawing/2014/main" id="{0E24BAC0-0048-CCB9-F3BE-F629BC678F3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294668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75255"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6" name="Picture 5">
            <a:extLst>
              <a:ext uri="{FF2B5EF4-FFF2-40B4-BE49-F238E27FC236}">
                <a16:creationId xmlns:a16="http://schemas.microsoft.com/office/drawing/2014/main" id="{B8B9B33E-5972-A2C3-D08D-7DE582EEDB5A}"/>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8" name="Picture 7" descr="A red heart with a black background&#10;&#10;Description automatically generated">
            <a:extLst>
              <a:ext uri="{FF2B5EF4-FFF2-40B4-BE49-F238E27FC236}">
                <a16:creationId xmlns:a16="http://schemas.microsoft.com/office/drawing/2014/main" id="{059FF2E9-B8A9-A496-71DA-3BFC28C031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9" name="Picture 8" descr="A blue and white logo with text&#10;&#10;Description automatically generated">
            <a:extLst>
              <a:ext uri="{FF2B5EF4-FFF2-40B4-BE49-F238E27FC236}">
                <a16:creationId xmlns:a16="http://schemas.microsoft.com/office/drawing/2014/main" id="{6E7A1881-4E58-1DB0-25A8-32533D12057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92369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75255"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6" name="Picture 5">
            <a:extLst>
              <a:ext uri="{FF2B5EF4-FFF2-40B4-BE49-F238E27FC236}">
                <a16:creationId xmlns:a16="http://schemas.microsoft.com/office/drawing/2014/main" id="{B8B9B33E-5972-A2C3-D08D-7DE582EEDB5A}"/>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8" name="Picture 7" descr="A red heart with a black background&#10;&#10;Description automatically generated">
            <a:extLst>
              <a:ext uri="{FF2B5EF4-FFF2-40B4-BE49-F238E27FC236}">
                <a16:creationId xmlns:a16="http://schemas.microsoft.com/office/drawing/2014/main" id="{5CF79CEE-A98B-E738-3376-E4701EC304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9" name="Picture 8" descr="A blue and white logo with text&#10;&#10;Description automatically generated">
            <a:extLst>
              <a:ext uri="{FF2B5EF4-FFF2-40B4-BE49-F238E27FC236}">
                <a16:creationId xmlns:a16="http://schemas.microsoft.com/office/drawing/2014/main" id="{6EFBD730-57DE-9ED3-10F1-2810DC4517D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187691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11" name="Picture 10">
            <a:extLst>
              <a:ext uri="{FF2B5EF4-FFF2-40B4-BE49-F238E27FC236}">
                <a16:creationId xmlns:a16="http://schemas.microsoft.com/office/drawing/2014/main" id="{2FF52560-0E8E-FC6A-957F-9D4A16C4AA0C}"/>
              </a:ext>
            </a:extLst>
          </p:cNvPr>
          <p:cNvPicPr>
            <a:picLocks noChangeAspect="1"/>
          </p:cNvPicPr>
          <p:nvPr userDrawn="1"/>
        </p:nvPicPr>
        <p:blipFill>
          <a:blip r:embed="rId2"/>
          <a:stretch>
            <a:fillRect/>
          </a:stretch>
        </p:blipFill>
        <p:spPr>
          <a:xfrm>
            <a:off x="9337964" y="6092192"/>
            <a:ext cx="2603100" cy="629283"/>
          </a:xfrm>
          <a:prstGeom prst="rect">
            <a:avLst/>
          </a:prstGeom>
        </p:spPr>
      </p:pic>
    </p:spTree>
    <p:extLst>
      <p:ext uri="{BB962C8B-B14F-4D97-AF65-F5344CB8AC3E}">
        <p14:creationId xmlns:p14="http://schemas.microsoft.com/office/powerpoint/2010/main" val="245085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background one column">
    <p:bg>
      <p:bgPr>
        <a:solidFill>
          <a:schemeClr val="bg1"/>
        </a:solidFill>
        <a:effectLst/>
      </p:bgPr>
    </p:bg>
    <p:spTree>
      <p:nvGrpSpPr>
        <p:cNvPr id="1" name=""/>
        <p:cNvGrpSpPr/>
        <p:nvPr/>
      </p:nvGrpSpPr>
      <p:grpSpPr>
        <a:xfrm>
          <a:off x="0" y="0"/>
          <a:ext cx="0" cy="0"/>
          <a:chOff x="0" y="0"/>
          <a:chExt cx="0" cy="0"/>
        </a:xfrm>
      </p:grpSpPr>
      <p:pic>
        <p:nvPicPr>
          <p:cNvPr id="7" name="Picture 6" descr="A blue and white logo with text&#10;&#10;Description automatically generated">
            <a:extLst>
              <a:ext uri="{FF2B5EF4-FFF2-40B4-BE49-F238E27FC236}">
                <a16:creationId xmlns:a16="http://schemas.microsoft.com/office/drawing/2014/main" id="{AA4A11F2-B3E7-967D-2C2F-22281F54F3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7874" r="9512" b="15354"/>
          <a:stretch/>
        </p:blipFill>
        <p:spPr>
          <a:xfrm>
            <a:off x="9707010" y="5121287"/>
            <a:ext cx="1965959" cy="1736713"/>
          </a:xfrm>
          <a:prstGeom prst="rect">
            <a:avLst/>
          </a:prstGeom>
        </p:spPr>
      </p:pic>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sp>
        <p:nvSpPr>
          <p:cNvPr id="5" name="Isosceles Triangle 4">
            <a:extLst>
              <a:ext uri="{FF2B5EF4-FFF2-40B4-BE49-F238E27FC236}">
                <a16:creationId xmlns:a16="http://schemas.microsoft.com/office/drawing/2014/main" id="{8455E463-EF76-EB7F-6EC0-4E9B200DAF42}"/>
              </a:ext>
            </a:extLst>
          </p:cNvPr>
          <p:cNvSpPr/>
          <p:nvPr userDrawn="1"/>
        </p:nvSpPr>
        <p:spPr>
          <a:xfrm flipV="1">
            <a:off x="9188450" y="-6283"/>
            <a:ext cx="3003080" cy="6882864"/>
          </a:xfrm>
          <a:prstGeom prst="triangle">
            <a:avLst>
              <a:gd name="adj" fmla="val 100000"/>
            </a:avLst>
          </a:prstGeom>
          <a:solidFill>
            <a:srgbClr val="FDE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9AE45663-F216-2C9C-41DA-9379AEACA54E}"/>
              </a:ext>
            </a:extLst>
          </p:cNvPr>
          <p:cNvSpPr/>
          <p:nvPr userDrawn="1"/>
        </p:nvSpPr>
        <p:spPr>
          <a:xfrm flipV="1">
            <a:off x="11046797" y="-24864"/>
            <a:ext cx="1172069" cy="6882864"/>
          </a:xfrm>
          <a:prstGeom prst="triangle">
            <a:avLst>
              <a:gd name="adj" fmla="val 100000"/>
            </a:avLst>
          </a:prstGeom>
          <a:solidFill>
            <a:srgbClr val="3A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22225">
                <a:solidFill>
                  <a:schemeClr val="accent2"/>
                </a:solidFill>
                <a:prstDash val="solid"/>
              </a:ln>
              <a:solidFill>
                <a:schemeClr val="accent2">
                  <a:lumMod val="40000"/>
                  <a:lumOff val="60000"/>
                </a:schemeClr>
              </a:solidFill>
              <a:effectLst/>
            </a:endParaRPr>
          </a:p>
        </p:txBody>
      </p:sp>
      <p:sp>
        <p:nvSpPr>
          <p:cNvPr id="11" name="Rectangle 10">
            <a:extLst>
              <a:ext uri="{FF2B5EF4-FFF2-40B4-BE49-F238E27FC236}">
                <a16:creationId xmlns:a16="http://schemas.microsoft.com/office/drawing/2014/main" id="{CA5F1E60-6532-5B6A-3F34-56125E45BB47}"/>
              </a:ext>
            </a:extLst>
          </p:cNvPr>
          <p:cNvSpPr/>
          <p:nvPr userDrawn="1"/>
        </p:nvSpPr>
        <p:spPr>
          <a:xfrm>
            <a:off x="-8974" y="348239"/>
            <a:ext cx="12017829" cy="858416"/>
          </a:xfrm>
          <a:prstGeom prst="rect">
            <a:avLst/>
          </a:prstGeom>
          <a:solidFill>
            <a:srgbClr val="073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7D983EF-6BD2-C548-7876-12D125CBA6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4750" y="428721"/>
            <a:ext cx="2894217" cy="698547"/>
          </a:xfrm>
          <a:prstGeom prst="rect">
            <a:avLst/>
          </a:prstGeom>
        </p:spPr>
      </p:pic>
      <p:sp>
        <p:nvSpPr>
          <p:cNvPr id="13" name="Text Placeholder 12">
            <a:extLst>
              <a:ext uri="{FF2B5EF4-FFF2-40B4-BE49-F238E27FC236}">
                <a16:creationId xmlns:a16="http://schemas.microsoft.com/office/drawing/2014/main" id="{151C05A0-3ECA-D0F5-67F7-B1960CA6293E}"/>
              </a:ext>
            </a:extLst>
          </p:cNvPr>
          <p:cNvSpPr>
            <a:spLocks noGrp="1"/>
          </p:cNvSpPr>
          <p:nvPr>
            <p:ph type="body" sz="quarter" idx="13" hasCustomPrompt="1"/>
          </p:nvPr>
        </p:nvSpPr>
        <p:spPr>
          <a:xfrm>
            <a:off x="443033" y="348239"/>
            <a:ext cx="7880350" cy="858838"/>
          </a:xfrm>
        </p:spPr>
        <p:txBody>
          <a:bodyPr>
            <a:noAutofit/>
          </a:bodyPr>
          <a:lstStyle>
            <a:lvl1pPr marL="0" indent="0">
              <a:buFontTx/>
              <a:buNone/>
              <a:defRPr sz="4400" b="1"/>
            </a:lvl1pPr>
          </a:lstStyle>
          <a:p>
            <a:pPr lvl="0"/>
            <a:r>
              <a:rPr lang="en-US"/>
              <a:t>Slide title</a:t>
            </a:r>
          </a:p>
        </p:txBody>
      </p:sp>
      <p:sp>
        <p:nvSpPr>
          <p:cNvPr id="15" name="Text Placeholder 14">
            <a:extLst>
              <a:ext uri="{FF2B5EF4-FFF2-40B4-BE49-F238E27FC236}">
                <a16:creationId xmlns:a16="http://schemas.microsoft.com/office/drawing/2014/main" id="{E3682C17-9F44-A727-D817-586BED5B8611}"/>
              </a:ext>
            </a:extLst>
          </p:cNvPr>
          <p:cNvSpPr>
            <a:spLocks noGrp="1"/>
          </p:cNvSpPr>
          <p:nvPr>
            <p:ph type="body" sz="quarter" idx="14"/>
          </p:nvPr>
        </p:nvSpPr>
        <p:spPr>
          <a:xfrm>
            <a:off x="442913" y="1884363"/>
            <a:ext cx="9568834" cy="4133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4441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background 2 column">
    <p:bg>
      <p:bgPr>
        <a:solidFill>
          <a:schemeClr val="bg1"/>
        </a:solidFill>
        <a:effectLst/>
      </p:bgPr>
    </p:bg>
    <p:spTree>
      <p:nvGrpSpPr>
        <p:cNvPr id="1" name=""/>
        <p:cNvGrpSpPr/>
        <p:nvPr/>
      </p:nvGrpSpPr>
      <p:grpSpPr>
        <a:xfrm>
          <a:off x="0" y="0"/>
          <a:ext cx="0" cy="0"/>
          <a:chOff x="0" y="0"/>
          <a:chExt cx="0" cy="0"/>
        </a:xfrm>
      </p:grpSpPr>
      <p:pic>
        <p:nvPicPr>
          <p:cNvPr id="10" name="Picture 9" descr="A blue and white logo with text&#10;&#10;Description automatically generated">
            <a:extLst>
              <a:ext uri="{FF2B5EF4-FFF2-40B4-BE49-F238E27FC236}">
                <a16:creationId xmlns:a16="http://schemas.microsoft.com/office/drawing/2014/main" id="{9692CB9C-AFD6-DE23-59C9-0D231E5483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7874" r="9512" b="15354"/>
          <a:stretch/>
        </p:blipFill>
        <p:spPr>
          <a:xfrm>
            <a:off x="9707010" y="5121287"/>
            <a:ext cx="1965959" cy="1736713"/>
          </a:xfrm>
          <a:prstGeom prst="rect">
            <a:avLst/>
          </a:prstGeom>
        </p:spPr>
      </p:pic>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sp>
        <p:nvSpPr>
          <p:cNvPr id="5" name="Isosceles Triangle 4">
            <a:extLst>
              <a:ext uri="{FF2B5EF4-FFF2-40B4-BE49-F238E27FC236}">
                <a16:creationId xmlns:a16="http://schemas.microsoft.com/office/drawing/2014/main" id="{8455E463-EF76-EB7F-6EC0-4E9B200DAF42}"/>
              </a:ext>
            </a:extLst>
          </p:cNvPr>
          <p:cNvSpPr/>
          <p:nvPr userDrawn="1"/>
        </p:nvSpPr>
        <p:spPr>
          <a:xfrm flipV="1">
            <a:off x="9188450" y="-29143"/>
            <a:ext cx="3003080" cy="6882864"/>
          </a:xfrm>
          <a:prstGeom prst="triangle">
            <a:avLst>
              <a:gd name="adj" fmla="val 100000"/>
            </a:avLst>
          </a:prstGeom>
          <a:solidFill>
            <a:srgbClr val="FDE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B3C39045-D4F4-23D5-6A6E-FCD97472DDF4}"/>
              </a:ext>
            </a:extLst>
          </p:cNvPr>
          <p:cNvSpPr/>
          <p:nvPr userDrawn="1"/>
        </p:nvSpPr>
        <p:spPr>
          <a:xfrm flipV="1">
            <a:off x="11046797" y="-24864"/>
            <a:ext cx="1172069" cy="6882864"/>
          </a:xfrm>
          <a:prstGeom prst="triangle">
            <a:avLst>
              <a:gd name="adj" fmla="val 100000"/>
            </a:avLst>
          </a:prstGeom>
          <a:solidFill>
            <a:srgbClr val="3A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22225">
                <a:solidFill>
                  <a:schemeClr val="accent2"/>
                </a:solidFill>
                <a:prstDash val="solid"/>
              </a:ln>
              <a:solidFill>
                <a:schemeClr val="accent2">
                  <a:lumMod val="40000"/>
                  <a:lumOff val="60000"/>
                </a:schemeClr>
              </a:solidFill>
              <a:effectLst/>
            </a:endParaRPr>
          </a:p>
        </p:txBody>
      </p:sp>
      <p:sp>
        <p:nvSpPr>
          <p:cNvPr id="11" name="Rectangle 10">
            <a:extLst>
              <a:ext uri="{FF2B5EF4-FFF2-40B4-BE49-F238E27FC236}">
                <a16:creationId xmlns:a16="http://schemas.microsoft.com/office/drawing/2014/main" id="{CA5F1E60-6532-5B6A-3F34-56125E45BB47}"/>
              </a:ext>
            </a:extLst>
          </p:cNvPr>
          <p:cNvSpPr/>
          <p:nvPr userDrawn="1"/>
        </p:nvSpPr>
        <p:spPr>
          <a:xfrm>
            <a:off x="-8974" y="348239"/>
            <a:ext cx="12017829" cy="858416"/>
          </a:xfrm>
          <a:prstGeom prst="rect">
            <a:avLst/>
          </a:prstGeom>
          <a:solidFill>
            <a:srgbClr val="073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7D983EF-6BD2-C548-7876-12D125CBA6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4750" y="428721"/>
            <a:ext cx="2894217" cy="698547"/>
          </a:xfrm>
          <a:prstGeom prst="rect">
            <a:avLst/>
          </a:prstGeom>
        </p:spPr>
      </p:pic>
      <p:sp>
        <p:nvSpPr>
          <p:cNvPr id="13" name="Text Placeholder 12">
            <a:extLst>
              <a:ext uri="{FF2B5EF4-FFF2-40B4-BE49-F238E27FC236}">
                <a16:creationId xmlns:a16="http://schemas.microsoft.com/office/drawing/2014/main" id="{151C05A0-3ECA-D0F5-67F7-B1960CA6293E}"/>
              </a:ext>
            </a:extLst>
          </p:cNvPr>
          <p:cNvSpPr>
            <a:spLocks noGrp="1"/>
          </p:cNvSpPr>
          <p:nvPr>
            <p:ph type="body" sz="quarter" idx="13" hasCustomPrompt="1"/>
          </p:nvPr>
        </p:nvSpPr>
        <p:spPr>
          <a:xfrm>
            <a:off x="443033" y="348239"/>
            <a:ext cx="7880350" cy="858838"/>
          </a:xfrm>
        </p:spPr>
        <p:txBody>
          <a:bodyPr>
            <a:noAutofit/>
          </a:bodyPr>
          <a:lstStyle>
            <a:lvl1pPr marL="0" indent="0">
              <a:buFontTx/>
              <a:buNone/>
              <a:defRPr sz="4400" b="1"/>
            </a:lvl1pPr>
          </a:lstStyle>
          <a:p>
            <a:pPr lvl="0"/>
            <a:r>
              <a:rPr lang="en-US"/>
              <a:t>Slide title</a:t>
            </a:r>
          </a:p>
        </p:txBody>
      </p:sp>
      <p:sp>
        <p:nvSpPr>
          <p:cNvPr id="15" name="Text Placeholder 14">
            <a:extLst>
              <a:ext uri="{FF2B5EF4-FFF2-40B4-BE49-F238E27FC236}">
                <a16:creationId xmlns:a16="http://schemas.microsoft.com/office/drawing/2014/main" id="{E3682C17-9F44-A727-D817-586BED5B8611}"/>
              </a:ext>
            </a:extLst>
          </p:cNvPr>
          <p:cNvSpPr>
            <a:spLocks noGrp="1"/>
          </p:cNvSpPr>
          <p:nvPr>
            <p:ph type="body" sz="quarter" idx="14"/>
          </p:nvPr>
        </p:nvSpPr>
        <p:spPr>
          <a:xfrm>
            <a:off x="442912" y="1884363"/>
            <a:ext cx="4614279" cy="4133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4">
            <a:extLst>
              <a:ext uri="{FF2B5EF4-FFF2-40B4-BE49-F238E27FC236}">
                <a16:creationId xmlns:a16="http://schemas.microsoft.com/office/drawing/2014/main" id="{F84113D5-8C41-8CA2-F482-CC1054EC4F65}"/>
              </a:ext>
            </a:extLst>
          </p:cNvPr>
          <p:cNvSpPr>
            <a:spLocks noGrp="1"/>
          </p:cNvSpPr>
          <p:nvPr>
            <p:ph type="body" sz="quarter" idx="15"/>
          </p:nvPr>
        </p:nvSpPr>
        <p:spPr>
          <a:xfrm>
            <a:off x="5367921" y="1884363"/>
            <a:ext cx="4614279" cy="4133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2445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a:defRPr sz="28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8" name="Picture 7">
            <a:extLst>
              <a:ext uri="{FF2B5EF4-FFF2-40B4-BE49-F238E27FC236}">
                <a16:creationId xmlns:a16="http://schemas.microsoft.com/office/drawing/2014/main" id="{2FFBAEA2-F2BF-E3E8-79A4-F68F14EC561F}"/>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B64D95D3-8242-7D91-5E34-204EEDC33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340574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8" name="Picture 7">
            <a:extLst>
              <a:ext uri="{FF2B5EF4-FFF2-40B4-BE49-F238E27FC236}">
                <a16:creationId xmlns:a16="http://schemas.microsoft.com/office/drawing/2014/main" id="{705252CD-B03E-F831-C01D-72979F594468}"/>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15C5465A-EF21-864F-3DD7-2FD57C346C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2597249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B8149371-2B8A-598E-AE7D-1E284EB4D7D4}"/>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8" name="Picture 7" descr="A red heart with a black background&#10;&#10;Description automatically generated">
            <a:extLst>
              <a:ext uri="{FF2B5EF4-FFF2-40B4-BE49-F238E27FC236}">
                <a16:creationId xmlns:a16="http://schemas.microsoft.com/office/drawing/2014/main" id="{E06E582B-B759-7BDD-EE87-65C484EA66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2621059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A8284680-C5C1-48ED-06F0-26420FC7F33E}"/>
              </a:ext>
            </a:extLst>
          </p:cNvPr>
          <p:cNvPicPr>
            <a:picLocks noChangeAspect="1"/>
          </p:cNvPicPr>
          <p:nvPr userDrawn="1"/>
        </p:nvPicPr>
        <p:blipFill>
          <a:blip r:embed="rId2"/>
          <a:stretch>
            <a:fillRect/>
          </a:stretch>
        </p:blipFill>
        <p:spPr>
          <a:xfrm>
            <a:off x="9337964" y="6092192"/>
            <a:ext cx="2603100" cy="629283"/>
          </a:xfrm>
          <a:prstGeom prst="rect">
            <a:avLst/>
          </a:prstGeom>
        </p:spPr>
      </p:pic>
    </p:spTree>
    <p:extLst>
      <p:ext uri="{BB962C8B-B14F-4D97-AF65-F5344CB8AC3E}">
        <p14:creationId xmlns:p14="http://schemas.microsoft.com/office/powerpoint/2010/main" val="379812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under Acknowledg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lvl1pPr>
          </a:lstStyle>
          <a:p>
            <a:r>
              <a:rPr lang="en-US"/>
              <a:t>Presentation Title</a:t>
            </a:r>
          </a:p>
        </p:txBody>
      </p:sp>
      <p:sp>
        <p:nvSpPr>
          <p:cNvPr id="3" name="Content Placeholder 2"/>
          <p:cNvSpPr>
            <a:spLocks noGrp="1"/>
          </p:cNvSpPr>
          <p:nvPr>
            <p:ph idx="1" hasCustomPrompt="1"/>
          </p:nvPr>
        </p:nvSpPr>
        <p:spPr>
          <a:xfrm>
            <a:off x="838200" y="1825625"/>
            <a:ext cx="10515600" cy="4351338"/>
          </a:xfrm>
          <a:prstGeom prst="rect">
            <a:avLst/>
          </a:prstGeom>
        </p:spPr>
        <p:txBody>
          <a:bodyPr/>
          <a:lstStyle>
            <a:lvl1pPr marL="0" indent="0" algn="ctr">
              <a:buNone/>
              <a:defRPr/>
            </a:lvl1pPr>
          </a:lstStyle>
          <a:p>
            <a:pPr lvl="0"/>
            <a:r>
              <a:rPr lang="en-US"/>
              <a:t>Funder acknowledgement statement</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DE166103-5B76-B2ED-6406-271BBFF0F6BC}"/>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8" name="Picture 7" descr="A red heart with a black background&#10;&#10;Description automatically generated">
            <a:extLst>
              <a:ext uri="{FF2B5EF4-FFF2-40B4-BE49-F238E27FC236}">
                <a16:creationId xmlns:a16="http://schemas.microsoft.com/office/drawing/2014/main" id="{ACAD8F8D-EE5B-02D5-75C5-9CAFB8002E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3362693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and Discuss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5" name="Picture 4">
            <a:extLst>
              <a:ext uri="{FF2B5EF4-FFF2-40B4-BE49-F238E27FC236}">
                <a16:creationId xmlns:a16="http://schemas.microsoft.com/office/drawing/2014/main" id="{90FEFE57-BE22-092B-7344-A32E848B91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54750" y="428721"/>
            <a:ext cx="2894217" cy="698547"/>
          </a:xfrm>
          <a:prstGeom prst="rect">
            <a:avLst/>
          </a:prstGeom>
        </p:spPr>
      </p:pic>
      <p:sp>
        <p:nvSpPr>
          <p:cNvPr id="21" name="Text Placeholder 20">
            <a:extLst>
              <a:ext uri="{FF2B5EF4-FFF2-40B4-BE49-F238E27FC236}">
                <a16:creationId xmlns:a16="http://schemas.microsoft.com/office/drawing/2014/main" id="{61E101DF-5E21-7460-CC87-ECD4349B8998}"/>
              </a:ext>
            </a:extLst>
          </p:cNvPr>
          <p:cNvSpPr>
            <a:spLocks noGrp="1"/>
          </p:cNvSpPr>
          <p:nvPr>
            <p:ph type="body" sz="quarter" idx="15" hasCustomPrompt="1"/>
          </p:nvPr>
        </p:nvSpPr>
        <p:spPr>
          <a:xfrm>
            <a:off x="593725" y="2668588"/>
            <a:ext cx="10760075" cy="3306762"/>
          </a:xfrm>
        </p:spPr>
        <p:txBody>
          <a:bodyPr/>
          <a:lstStyle>
            <a:lvl1pPr>
              <a:defRPr/>
            </a:lvl1pPr>
          </a:lstStyle>
          <a:p>
            <a:pPr lvl="0"/>
            <a:r>
              <a:rPr lang="en-US"/>
              <a:t>Add your contact information and/or resources your audience might want to know about</a:t>
            </a:r>
          </a:p>
        </p:txBody>
      </p:sp>
      <p:sp>
        <p:nvSpPr>
          <p:cNvPr id="22" name="TextBox 21">
            <a:extLst>
              <a:ext uri="{FF2B5EF4-FFF2-40B4-BE49-F238E27FC236}">
                <a16:creationId xmlns:a16="http://schemas.microsoft.com/office/drawing/2014/main" id="{205A4B2A-5E69-B563-B127-DE34C171FC12}"/>
              </a:ext>
            </a:extLst>
          </p:cNvPr>
          <p:cNvSpPr txBox="1"/>
          <p:nvPr userDrawn="1"/>
        </p:nvSpPr>
        <p:spPr>
          <a:xfrm>
            <a:off x="593725" y="1817058"/>
            <a:ext cx="6407439" cy="461665"/>
          </a:xfrm>
          <a:prstGeom prst="rect">
            <a:avLst/>
          </a:prstGeom>
          <a:solidFill>
            <a:srgbClr val="FDE545"/>
          </a:solidFill>
        </p:spPr>
        <p:txBody>
          <a:bodyPr wrap="square" rtlCol="0">
            <a:spAutoFit/>
          </a:bodyPr>
          <a:lstStyle/>
          <a:p>
            <a:r>
              <a:rPr lang="en-US" sz="2400" b="1">
                <a:solidFill>
                  <a:srgbClr val="073475"/>
                </a:solidFill>
                <a:latin typeface="Open Sans" panose="020B0606030504020204" pitchFamily="34" charset="0"/>
                <a:ea typeface="Open Sans" panose="020B0606030504020204" pitchFamily="34" charset="0"/>
                <a:cs typeface="Open Sans" panose="020B0606030504020204" pitchFamily="34" charset="0"/>
              </a:rPr>
              <a:t>THANK YOU!</a:t>
            </a:r>
          </a:p>
        </p:txBody>
      </p:sp>
      <p:sp>
        <p:nvSpPr>
          <p:cNvPr id="9" name="TextBox 8">
            <a:extLst>
              <a:ext uri="{FF2B5EF4-FFF2-40B4-BE49-F238E27FC236}">
                <a16:creationId xmlns:a16="http://schemas.microsoft.com/office/drawing/2014/main" id="{5B259B3B-E9BE-49C6-0004-7A5262AC1376}"/>
              </a:ext>
            </a:extLst>
          </p:cNvPr>
          <p:cNvSpPr txBox="1"/>
          <p:nvPr userDrawn="1"/>
        </p:nvSpPr>
        <p:spPr>
          <a:xfrm>
            <a:off x="595604" y="487995"/>
            <a:ext cx="8014996" cy="769441"/>
          </a:xfrm>
          <a:prstGeom prst="rect">
            <a:avLst/>
          </a:prstGeom>
          <a:noFill/>
        </p:spPr>
        <p:txBody>
          <a:bodyPr wrap="square" rtlCol="0">
            <a:spAutoFit/>
          </a:bodyPr>
          <a:lstStyle/>
          <a:p>
            <a:r>
              <a:rPr lang="en-US" sz="4400" b="1">
                <a:solidFill>
                  <a:srgbClr val="073475"/>
                </a:solidFill>
                <a:latin typeface="Open Sans" panose="020B0606030504020204" pitchFamily="34" charset="0"/>
                <a:ea typeface="Open Sans" panose="020B0606030504020204" pitchFamily="34" charset="0"/>
                <a:cs typeface="Open Sans" panose="020B0606030504020204" pitchFamily="34" charset="0"/>
              </a:rPr>
              <a:t>Questions and Discussion</a:t>
            </a:r>
          </a:p>
        </p:txBody>
      </p:sp>
      <p:pic>
        <p:nvPicPr>
          <p:cNvPr id="6" name="Picture 5" descr="A red heart with a black background&#10;&#10;Description automatically generated">
            <a:extLst>
              <a:ext uri="{FF2B5EF4-FFF2-40B4-BE49-F238E27FC236}">
                <a16:creationId xmlns:a16="http://schemas.microsoft.com/office/drawing/2014/main" id="{9A95145D-CDAA-3F12-A00E-40B05572F3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1466510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nounceme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5"/>
            <a:ext cx="10515600" cy="4351338"/>
          </a:xfrm>
          <a:prstGeom prst="rect">
            <a:avLst/>
          </a:prstGeom>
        </p:spPr>
        <p:txBody>
          <a:bodyPr/>
          <a:lstStyle>
            <a:lvl1pPr marL="457200" indent="-457200" algn="l">
              <a:buFont typeface="Arial" panose="020B0604020202020204" pitchFamily="34" charset="0"/>
              <a:buChar char="•"/>
              <a:defRPr/>
            </a:lvl1pPr>
          </a:lstStyle>
          <a:p>
            <a:pPr lvl="0"/>
            <a:r>
              <a:rPr lang="en-US"/>
              <a:t>Add dates and details here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DE166103-5B76-B2ED-6406-271BBFF0F6BC}"/>
              </a:ext>
            </a:extLst>
          </p:cNvPr>
          <p:cNvPicPr>
            <a:picLocks noChangeAspect="1"/>
          </p:cNvPicPr>
          <p:nvPr userDrawn="1"/>
        </p:nvPicPr>
        <p:blipFill>
          <a:blip r:embed="rId2"/>
          <a:stretch>
            <a:fillRect/>
          </a:stretch>
        </p:blipFill>
        <p:spPr>
          <a:xfrm>
            <a:off x="9337964" y="6092192"/>
            <a:ext cx="2603100" cy="629283"/>
          </a:xfrm>
          <a:prstGeom prst="rect">
            <a:avLst/>
          </a:prstGeom>
        </p:spPr>
      </p:pic>
      <p:sp>
        <p:nvSpPr>
          <p:cNvPr id="8" name="TextBox 7">
            <a:extLst>
              <a:ext uri="{FF2B5EF4-FFF2-40B4-BE49-F238E27FC236}">
                <a16:creationId xmlns:a16="http://schemas.microsoft.com/office/drawing/2014/main" id="{7226D97B-9D9E-ECD3-60BB-DD42E8F01793}"/>
              </a:ext>
            </a:extLst>
          </p:cNvPr>
          <p:cNvSpPr txBox="1"/>
          <p:nvPr userDrawn="1"/>
        </p:nvSpPr>
        <p:spPr>
          <a:xfrm>
            <a:off x="838200" y="427103"/>
            <a:ext cx="10635343" cy="769441"/>
          </a:xfrm>
          <a:prstGeom prst="rect">
            <a:avLst/>
          </a:prstGeom>
          <a:noFill/>
        </p:spPr>
        <p:txBody>
          <a:bodyPr wrap="square" rtlCol="0">
            <a:spAutoFit/>
          </a:bodyPr>
          <a:lstStyle/>
          <a:p>
            <a:r>
              <a:rPr lang="en-US" sz="4400" b="1">
                <a:solidFill>
                  <a:srgbClr val="073475"/>
                </a:solidFill>
                <a:latin typeface="Open Sans" panose="020B0606030504020204" pitchFamily="34" charset="0"/>
                <a:ea typeface="Open Sans" panose="020B0606030504020204" pitchFamily="34" charset="0"/>
                <a:cs typeface="Open Sans" panose="020B0606030504020204" pitchFamily="34" charset="0"/>
              </a:rPr>
              <a:t>Announcements</a:t>
            </a:r>
          </a:p>
        </p:txBody>
      </p:sp>
      <p:pic>
        <p:nvPicPr>
          <p:cNvPr id="2" name="Picture 1" descr="A red heart with a black background&#10;&#10;Description automatically generated">
            <a:extLst>
              <a:ext uri="{FF2B5EF4-FFF2-40B4-BE49-F238E27FC236}">
                <a16:creationId xmlns:a16="http://schemas.microsoft.com/office/drawing/2014/main" id="{6AAA06F0-E832-F8D5-811F-419CECFD97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353867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5" name="Picture 4">
            <a:extLst>
              <a:ext uri="{FF2B5EF4-FFF2-40B4-BE49-F238E27FC236}">
                <a16:creationId xmlns:a16="http://schemas.microsoft.com/office/drawing/2014/main" id="{90FEFE57-BE22-092B-7344-A32E848B91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54750" y="428721"/>
            <a:ext cx="2894217" cy="698547"/>
          </a:xfrm>
          <a:prstGeom prst="rect">
            <a:avLst/>
          </a:prstGeom>
        </p:spPr>
      </p:pic>
      <p:sp>
        <p:nvSpPr>
          <p:cNvPr id="17" name="Text Placeholder 16">
            <a:extLst>
              <a:ext uri="{FF2B5EF4-FFF2-40B4-BE49-F238E27FC236}">
                <a16:creationId xmlns:a16="http://schemas.microsoft.com/office/drawing/2014/main" id="{E8D95A68-6B97-3E9C-7FAC-1AAD55466343}"/>
              </a:ext>
            </a:extLst>
          </p:cNvPr>
          <p:cNvSpPr>
            <a:spLocks noGrp="1"/>
          </p:cNvSpPr>
          <p:nvPr>
            <p:ph type="body" sz="quarter" idx="13" hasCustomPrompt="1"/>
          </p:nvPr>
        </p:nvSpPr>
        <p:spPr>
          <a:xfrm>
            <a:off x="593725" y="428625"/>
            <a:ext cx="8016875" cy="962025"/>
          </a:xfrm>
        </p:spPr>
        <p:txBody>
          <a:bodyPr>
            <a:normAutofit/>
          </a:bodyPr>
          <a:lstStyle>
            <a:lvl1pPr marL="0" indent="0">
              <a:buNone/>
              <a:defRPr sz="4400" b="1"/>
            </a:lvl1pPr>
          </a:lstStyle>
          <a:p>
            <a:pPr lvl="0"/>
            <a:r>
              <a:rPr lang="en-US"/>
              <a:t>Presentation Title</a:t>
            </a:r>
          </a:p>
        </p:txBody>
      </p:sp>
      <p:sp>
        <p:nvSpPr>
          <p:cNvPr id="21" name="Text Placeholder 20">
            <a:extLst>
              <a:ext uri="{FF2B5EF4-FFF2-40B4-BE49-F238E27FC236}">
                <a16:creationId xmlns:a16="http://schemas.microsoft.com/office/drawing/2014/main" id="{61E101DF-5E21-7460-CC87-ECD4349B8998}"/>
              </a:ext>
            </a:extLst>
          </p:cNvPr>
          <p:cNvSpPr>
            <a:spLocks noGrp="1"/>
          </p:cNvSpPr>
          <p:nvPr>
            <p:ph type="body" sz="quarter" idx="15" hasCustomPrompt="1"/>
          </p:nvPr>
        </p:nvSpPr>
        <p:spPr>
          <a:xfrm>
            <a:off x="593725" y="2809008"/>
            <a:ext cx="10760075" cy="3166341"/>
          </a:xfrm>
        </p:spPr>
        <p:txBody>
          <a:bodyPr/>
          <a:lstStyle>
            <a:lvl1pPr>
              <a:defRPr/>
            </a:lvl1pPr>
          </a:lstStyle>
          <a:p>
            <a:pPr lvl="0"/>
            <a:r>
              <a:rPr lang="en-US"/>
              <a:t>Name, title and organization for each presenter</a:t>
            </a:r>
          </a:p>
        </p:txBody>
      </p:sp>
      <p:sp>
        <p:nvSpPr>
          <p:cNvPr id="22" name="TextBox 21">
            <a:extLst>
              <a:ext uri="{FF2B5EF4-FFF2-40B4-BE49-F238E27FC236}">
                <a16:creationId xmlns:a16="http://schemas.microsoft.com/office/drawing/2014/main" id="{205A4B2A-5E69-B563-B127-DE34C171FC12}"/>
              </a:ext>
            </a:extLst>
          </p:cNvPr>
          <p:cNvSpPr txBox="1"/>
          <p:nvPr userDrawn="1"/>
        </p:nvSpPr>
        <p:spPr>
          <a:xfrm>
            <a:off x="593725" y="1817058"/>
            <a:ext cx="6407439" cy="461665"/>
          </a:xfrm>
          <a:prstGeom prst="rect">
            <a:avLst/>
          </a:prstGeom>
          <a:solidFill>
            <a:srgbClr val="FDE545"/>
          </a:solidFill>
        </p:spPr>
        <p:txBody>
          <a:bodyPr wrap="square" rtlCol="0">
            <a:spAutoFit/>
          </a:bodyPr>
          <a:lstStyle/>
          <a:p>
            <a:r>
              <a:rPr lang="en-US" sz="2400" b="1">
                <a:solidFill>
                  <a:srgbClr val="073475"/>
                </a:solidFill>
                <a:latin typeface="Open Sans" panose="020B0606030504020204" pitchFamily="34" charset="0"/>
                <a:ea typeface="Open Sans" panose="020B0606030504020204" pitchFamily="34" charset="0"/>
                <a:cs typeface="Open Sans" panose="020B0606030504020204" pitchFamily="34" charset="0"/>
              </a:rPr>
              <a:t>PRESENTERS</a:t>
            </a:r>
          </a:p>
        </p:txBody>
      </p:sp>
      <p:pic>
        <p:nvPicPr>
          <p:cNvPr id="23" name="Picture 22">
            <a:extLst>
              <a:ext uri="{FF2B5EF4-FFF2-40B4-BE49-F238E27FC236}">
                <a16:creationId xmlns:a16="http://schemas.microsoft.com/office/drawing/2014/main" id="{63B6A962-A5FB-2E65-3636-D8FB2BAD9933}"/>
              </a:ext>
            </a:extLst>
          </p:cNvPr>
          <p:cNvPicPr>
            <a:picLocks noChangeAspect="1"/>
          </p:cNvPicPr>
          <p:nvPr userDrawn="1"/>
        </p:nvPicPr>
        <p:blipFill>
          <a:blip r:embed="rId3"/>
          <a:stretch>
            <a:fillRect/>
          </a:stretch>
        </p:blipFill>
        <p:spPr>
          <a:xfrm>
            <a:off x="9337964" y="6092192"/>
            <a:ext cx="2603100" cy="629283"/>
          </a:xfrm>
          <a:prstGeom prst="rect">
            <a:avLst/>
          </a:prstGeom>
        </p:spPr>
      </p:pic>
      <p:pic>
        <p:nvPicPr>
          <p:cNvPr id="6" name="Picture 5" descr="A red heart with a black background&#10;&#10;Description automatically generated">
            <a:extLst>
              <a:ext uri="{FF2B5EF4-FFF2-40B4-BE49-F238E27FC236}">
                <a16:creationId xmlns:a16="http://schemas.microsoft.com/office/drawing/2014/main" id="{1C434BF4-0E36-6CB7-4752-61D0D291B56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8" name="Picture 7" descr="A blue and white logo with text&#10;&#10;Description automatically generated">
            <a:extLst>
              <a:ext uri="{FF2B5EF4-FFF2-40B4-BE49-F238E27FC236}">
                <a16:creationId xmlns:a16="http://schemas.microsoft.com/office/drawing/2014/main" id="{94C76EF6-BE36-2792-573E-26EEBD77641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583" t="7874" r="9512" b="15354"/>
          <a:stretch/>
        </p:blipFill>
        <p:spPr>
          <a:xfrm>
            <a:off x="9474920" y="102235"/>
            <a:ext cx="2503719" cy="2211766"/>
          </a:xfrm>
          <a:prstGeom prst="rect">
            <a:avLst/>
          </a:prstGeom>
        </p:spPr>
      </p:pic>
    </p:spTree>
    <p:extLst>
      <p:ext uri="{BB962C8B-B14F-4D97-AF65-F5344CB8AC3E}">
        <p14:creationId xmlns:p14="http://schemas.microsoft.com/office/powerpoint/2010/main" val="927296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30673"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838200" y="1977015"/>
            <a:ext cx="10515600" cy="419994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2C214020-4783-C78E-FF2B-45902F401090}"/>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D95CE631-C278-99A7-D380-8380870BFA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1" name="Picture 10" descr="A blue and white logo with text&#10;&#10;Description automatically generated">
            <a:extLst>
              <a:ext uri="{FF2B5EF4-FFF2-40B4-BE49-F238E27FC236}">
                <a16:creationId xmlns:a16="http://schemas.microsoft.com/office/drawing/2014/main" id="{C59A875D-D38A-A571-4C92-48941F7A68D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381174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30673"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838200" y="1976683"/>
            <a:ext cx="10515600" cy="4200279"/>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2C214020-4783-C78E-FF2B-45902F401090}"/>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94E8353C-6188-7089-0565-CED5F19D64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1" name="Picture 10" descr="A blue and white logo with text&#10;&#10;Description automatically generated">
            <a:extLst>
              <a:ext uri="{FF2B5EF4-FFF2-40B4-BE49-F238E27FC236}">
                <a16:creationId xmlns:a16="http://schemas.microsoft.com/office/drawing/2014/main" id="{495B931F-8980-57E5-59D0-D2D9C0200F4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399063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5627338" cy="1500187"/>
          </a:xfrm>
          <a:prstGeom prst="rect">
            <a:avLst/>
          </a:prstGeom>
        </p:spPr>
        <p:txBody>
          <a:bodyPr/>
          <a:lstStyle>
            <a:lvl1pPr marL="0" indent="0">
              <a:buNone/>
              <a:defRPr sz="2400">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13" name="Isosceles Triangle 12">
            <a:extLst>
              <a:ext uri="{FF2B5EF4-FFF2-40B4-BE49-F238E27FC236}">
                <a16:creationId xmlns:a16="http://schemas.microsoft.com/office/drawing/2014/main" id="{F3C346A4-181D-4392-C4D4-F0DA49C878E3}"/>
              </a:ext>
            </a:extLst>
          </p:cNvPr>
          <p:cNvSpPr/>
          <p:nvPr userDrawn="1"/>
        </p:nvSpPr>
        <p:spPr>
          <a:xfrm flipV="1">
            <a:off x="9188450" y="-6283"/>
            <a:ext cx="3003080" cy="6882864"/>
          </a:xfrm>
          <a:prstGeom prst="triangle">
            <a:avLst>
              <a:gd name="adj" fmla="val 100000"/>
            </a:avLst>
          </a:prstGeom>
          <a:solidFill>
            <a:srgbClr val="FDE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4034F6A-783D-B28C-E3E9-2B3734093D77}"/>
              </a:ext>
            </a:extLst>
          </p:cNvPr>
          <p:cNvSpPr/>
          <p:nvPr userDrawn="1"/>
        </p:nvSpPr>
        <p:spPr>
          <a:xfrm flipV="1">
            <a:off x="11046797" y="-24864"/>
            <a:ext cx="1172069" cy="6882864"/>
          </a:xfrm>
          <a:prstGeom prst="triangle">
            <a:avLst>
              <a:gd name="adj" fmla="val 100000"/>
            </a:avLst>
          </a:prstGeom>
          <a:solidFill>
            <a:srgbClr val="3A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22225">
                <a:solidFill>
                  <a:schemeClr val="accent2"/>
                </a:solidFill>
                <a:prstDash val="solid"/>
              </a:ln>
              <a:solidFill>
                <a:schemeClr val="accent2">
                  <a:lumMod val="40000"/>
                  <a:lumOff val="60000"/>
                </a:schemeClr>
              </a:solidFill>
              <a:effectLst/>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10" name="Picture 9" descr="A red heart with a black background&#10;&#10;Description automatically generated">
            <a:extLst>
              <a:ext uri="{FF2B5EF4-FFF2-40B4-BE49-F238E27FC236}">
                <a16:creationId xmlns:a16="http://schemas.microsoft.com/office/drawing/2014/main" id="{89C60EDD-0F74-F6E6-7CC0-6D7E3051E0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2" name="Picture 11" descr="A blue and white logo with text&#10;&#10;Description automatically generated">
            <a:extLst>
              <a:ext uri="{FF2B5EF4-FFF2-40B4-BE49-F238E27FC236}">
                <a16:creationId xmlns:a16="http://schemas.microsoft.com/office/drawing/2014/main" id="{48BB7955-5C83-AC90-53EB-BF05607C1F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83" t="7874" r="9512" b="15354"/>
          <a:stretch/>
        </p:blipFill>
        <p:spPr>
          <a:xfrm>
            <a:off x="831850" y="229235"/>
            <a:ext cx="1965959" cy="1736713"/>
          </a:xfrm>
          <a:prstGeom prst="rect">
            <a:avLst/>
          </a:prstGeom>
        </p:spPr>
      </p:pic>
    </p:spTree>
    <p:extLst>
      <p:ext uri="{BB962C8B-B14F-4D97-AF65-F5344CB8AC3E}">
        <p14:creationId xmlns:p14="http://schemas.microsoft.com/office/powerpoint/2010/main" val="13266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93727"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8" name="Picture 7">
            <a:extLst>
              <a:ext uri="{FF2B5EF4-FFF2-40B4-BE49-F238E27FC236}">
                <a16:creationId xmlns:a16="http://schemas.microsoft.com/office/drawing/2014/main" id="{664B90E1-3899-EA14-83FB-C997CFDF6B29}"/>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BB0638E4-848F-7FA7-1299-EDA4E5A14F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0" name="Picture 9" descr="A blue and white logo with text&#10;&#10;Description automatically generated">
            <a:extLst>
              <a:ext uri="{FF2B5EF4-FFF2-40B4-BE49-F238E27FC236}">
                <a16:creationId xmlns:a16="http://schemas.microsoft.com/office/drawing/2014/main" id="{B196F138-C0DF-218E-9699-C992075A538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169335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93727"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8" name="Picture 7">
            <a:extLst>
              <a:ext uri="{FF2B5EF4-FFF2-40B4-BE49-F238E27FC236}">
                <a16:creationId xmlns:a16="http://schemas.microsoft.com/office/drawing/2014/main" id="{664B90E1-3899-EA14-83FB-C997CFDF6B29}"/>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808A8336-7C5B-E3DC-7BE9-A13AEE2C31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0" name="Picture 9" descr="A blue and white logo with text&#10;&#10;Description automatically generated">
            <a:extLst>
              <a:ext uri="{FF2B5EF4-FFF2-40B4-BE49-F238E27FC236}">
                <a16:creationId xmlns:a16="http://schemas.microsoft.com/office/drawing/2014/main" id="{07D12BD1-924B-43DA-43BD-1D025A10402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226898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664430"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a:xfrm>
            <a:off x="839788" y="1912065"/>
            <a:ext cx="5157787" cy="823912"/>
          </a:xfrm>
          <a:prstGeom prst="rect">
            <a:avLst/>
          </a:prstGeom>
        </p:spPr>
        <p:txBody>
          <a:bodyPr anchor="b">
            <a:normAutofit/>
          </a:bodyPr>
          <a:lstStyle>
            <a:lvl1pPr marL="0" indent="0">
              <a:buNone/>
              <a:defRPr sz="2800" b="1">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769233"/>
            <a:ext cx="5157787" cy="3420430"/>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912065"/>
            <a:ext cx="5183188" cy="823912"/>
          </a:xfrm>
          <a:prstGeom prst="rect">
            <a:avLst/>
          </a:prstGeom>
        </p:spPr>
        <p:txBody>
          <a:bodyPr anchor="b">
            <a:normAutofit/>
          </a:bodyPr>
          <a:lstStyle>
            <a:lvl1pPr marL="0" indent="0">
              <a:buNone/>
              <a:defRPr sz="2800" b="1">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769233"/>
            <a:ext cx="5183188" cy="3420430"/>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4/26/2024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10" name="Picture 9">
            <a:extLst>
              <a:ext uri="{FF2B5EF4-FFF2-40B4-BE49-F238E27FC236}">
                <a16:creationId xmlns:a16="http://schemas.microsoft.com/office/drawing/2014/main" id="{D90B6AC2-B947-8768-4CFE-4C753FC6AA6E}"/>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12" name="Picture 11" descr="A blue and white logo with text&#10;&#10;Description automatically generated">
            <a:extLst>
              <a:ext uri="{FF2B5EF4-FFF2-40B4-BE49-F238E27FC236}">
                <a16:creationId xmlns:a16="http://schemas.microsoft.com/office/drawing/2014/main" id="{57571329-17F1-532F-B375-8795078995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207720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9B78FF-5314-0C6B-DB19-FEF3F2658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A3ABC2-1AB5-0E6E-47DC-C9211AAC9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7127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84" r:id="rId4"/>
    <p:sldLayoutId id="2147483692" r:id="rId5"/>
    <p:sldLayoutId id="2147483675" r:id="rId6"/>
    <p:sldLayoutId id="2147483676" r:id="rId7"/>
    <p:sldLayoutId id="2147483694" r:id="rId8"/>
    <p:sldLayoutId id="2147483677" r:id="rId9"/>
    <p:sldLayoutId id="2147483695" r:id="rId10"/>
    <p:sldLayoutId id="2147483678" r:id="rId11"/>
    <p:sldLayoutId id="2147483693" r:id="rId12"/>
    <p:sldLayoutId id="2147483686" r:id="rId13"/>
    <p:sldLayoutId id="2147483687" r:id="rId14"/>
    <p:sldLayoutId id="2147483688" r:id="rId15"/>
    <p:sldLayoutId id="2147483680" r:id="rId16"/>
    <p:sldLayoutId id="2147483681" r:id="rId17"/>
    <p:sldLayoutId id="2147483682" r:id="rId18"/>
    <p:sldLayoutId id="2147483683" r:id="rId19"/>
    <p:sldLayoutId id="2147483689" r:id="rId20"/>
    <p:sldLayoutId id="2147483690" r:id="rId21"/>
  </p:sldLayoutIdLst>
  <p:txStyles>
    <p:titleStyle>
      <a:lvl1pPr algn="l" defTabSz="914400" rtl="0" eaLnBrk="1" latinLnBrk="0" hangingPunct="1">
        <a:lnSpc>
          <a:spcPct val="90000"/>
        </a:lnSpc>
        <a:spcBef>
          <a:spcPct val="0"/>
        </a:spcBef>
        <a:buNone/>
        <a:defRPr sz="4400" b="1"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25000"/>
        </a:lnSpc>
        <a:spcBef>
          <a:spcPts val="0"/>
        </a:spcBef>
        <a:spcAft>
          <a:spcPts val="1200"/>
        </a:spcAft>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spcAft>
          <a:spcPts val="1200"/>
        </a:spcAft>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spcAft>
          <a:spcPts val="1200"/>
        </a:spcAft>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spcAft>
          <a:spcPts val="1200"/>
        </a:spcAft>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spcAft>
          <a:spcPts val="1200"/>
        </a:spcAft>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BDC78D-B266-465A-6880-6CBE11065C54}"/>
              </a:ext>
            </a:extLst>
          </p:cNvPr>
          <p:cNvSpPr>
            <a:spLocks noGrp="1"/>
          </p:cNvSpPr>
          <p:nvPr>
            <p:ph type="ctrTitle"/>
          </p:nvPr>
        </p:nvSpPr>
        <p:spPr>
          <a:xfrm>
            <a:off x="85618" y="3172146"/>
            <a:ext cx="12020764" cy="1787838"/>
          </a:xfrm>
        </p:spPr>
        <p:txBody>
          <a:bodyPr>
            <a:normAutofit/>
          </a:bodyPr>
          <a:lstStyle/>
          <a:p>
            <a:pPr algn="ctr"/>
            <a:r>
              <a:rPr lang="en-US">
                <a:latin typeface="Open Sans"/>
                <a:ea typeface="Open Sans"/>
                <a:cs typeface="Open Sans"/>
              </a:rPr>
              <a:t>Creating Effective Outreach Campaigns</a:t>
            </a:r>
          </a:p>
        </p:txBody>
      </p:sp>
    </p:spTree>
    <p:extLst>
      <p:ext uri="{BB962C8B-B14F-4D97-AF65-F5344CB8AC3E}">
        <p14:creationId xmlns:p14="http://schemas.microsoft.com/office/powerpoint/2010/main" val="81718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96361-2608-7E29-2337-EEAC60E8DDC0}"/>
            </a:ext>
          </a:extLst>
        </p:cNvPr>
        <p:cNvGrpSpPr/>
        <p:nvPr/>
      </p:nvGrpSpPr>
      <p:grpSpPr>
        <a:xfrm>
          <a:off x="0" y="0"/>
          <a:ext cx="0" cy="0"/>
          <a:chOff x="0" y="0"/>
          <a:chExt cx="0" cy="0"/>
        </a:xfrm>
      </p:grpSpPr>
      <p:pic>
        <p:nvPicPr>
          <p:cNvPr id="9" name="Picture 8" descr="A chart of a pyramid&#10;&#10;Description automatically generated with medium confidence">
            <a:extLst>
              <a:ext uri="{FF2B5EF4-FFF2-40B4-BE49-F238E27FC236}">
                <a16:creationId xmlns:a16="http://schemas.microsoft.com/office/drawing/2014/main" id="{AE4C050B-2F37-E037-E8B0-EBABFFC54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960" y="1480705"/>
            <a:ext cx="7875443" cy="5250295"/>
          </a:xfrm>
          <a:prstGeom prst="rect">
            <a:avLst/>
          </a:prstGeom>
        </p:spPr>
      </p:pic>
      <p:sp>
        <p:nvSpPr>
          <p:cNvPr id="2" name="Title 1">
            <a:extLst>
              <a:ext uri="{FF2B5EF4-FFF2-40B4-BE49-F238E27FC236}">
                <a16:creationId xmlns:a16="http://schemas.microsoft.com/office/drawing/2014/main" id="{028CAFE4-BD07-3AEC-B3CC-B686ED2FE9B1}"/>
              </a:ext>
            </a:extLst>
          </p:cNvPr>
          <p:cNvSpPr>
            <a:spLocks noGrp="1"/>
          </p:cNvSpPr>
          <p:nvPr>
            <p:ph type="title"/>
          </p:nvPr>
        </p:nvSpPr>
        <p:spPr/>
        <p:txBody>
          <a:bodyPr/>
          <a:lstStyle/>
          <a:p>
            <a:r>
              <a:rPr lang="en-US">
                <a:solidFill>
                  <a:srgbClr val="C00000"/>
                </a:solidFill>
              </a:rPr>
              <a:t>RE</a:t>
            </a:r>
            <a:r>
              <a:rPr lang="en-US"/>
              <a:t>-Defining Outreach	</a:t>
            </a:r>
          </a:p>
        </p:txBody>
      </p:sp>
      <p:sp>
        <p:nvSpPr>
          <p:cNvPr id="7" name="Oval 6">
            <a:extLst>
              <a:ext uri="{FF2B5EF4-FFF2-40B4-BE49-F238E27FC236}">
                <a16:creationId xmlns:a16="http://schemas.microsoft.com/office/drawing/2014/main" id="{45FFFB91-EBA4-2B47-AF38-773D227F8817}"/>
              </a:ext>
            </a:extLst>
          </p:cNvPr>
          <p:cNvSpPr/>
          <p:nvPr/>
        </p:nvSpPr>
        <p:spPr>
          <a:xfrm>
            <a:off x="5386963" y="5088466"/>
            <a:ext cx="1623436" cy="951444"/>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20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804B-30F1-BAB3-D735-33502425A3F6}"/>
              </a:ext>
            </a:extLst>
          </p:cNvPr>
          <p:cNvSpPr>
            <a:spLocks noGrp="1"/>
          </p:cNvSpPr>
          <p:nvPr>
            <p:ph type="title"/>
          </p:nvPr>
        </p:nvSpPr>
        <p:spPr/>
        <p:txBody>
          <a:bodyPr/>
          <a:lstStyle/>
          <a:p>
            <a:r>
              <a:rPr lang="en-US">
                <a:solidFill>
                  <a:srgbClr val="C00000"/>
                </a:solidFill>
              </a:rPr>
              <a:t>RE</a:t>
            </a:r>
            <a:r>
              <a:rPr lang="en-US"/>
              <a:t>-Defining Outreach	</a:t>
            </a:r>
          </a:p>
        </p:txBody>
      </p:sp>
      <p:sp>
        <p:nvSpPr>
          <p:cNvPr id="3" name="Content Placeholder 2">
            <a:extLst>
              <a:ext uri="{FF2B5EF4-FFF2-40B4-BE49-F238E27FC236}">
                <a16:creationId xmlns:a16="http://schemas.microsoft.com/office/drawing/2014/main" id="{403B6FB5-7A0C-1EC7-8D14-FFF0F4D9953A}"/>
              </a:ext>
            </a:extLst>
          </p:cNvPr>
          <p:cNvSpPr>
            <a:spLocks noGrp="1"/>
          </p:cNvSpPr>
          <p:nvPr>
            <p:ph idx="1"/>
          </p:nvPr>
        </p:nvSpPr>
        <p:spPr>
          <a:xfrm>
            <a:off x="838200" y="2063996"/>
            <a:ext cx="10515600" cy="4200279"/>
          </a:xfrm>
        </p:spPr>
        <p:txBody>
          <a:bodyPr>
            <a:normAutofit/>
          </a:bodyPr>
          <a:lstStyle/>
          <a:p>
            <a:pPr marL="0" indent="0" algn="ctr">
              <a:buNone/>
            </a:pPr>
            <a:r>
              <a:rPr lang="en-US" sz="3600"/>
              <a:t>Outreach is a </a:t>
            </a:r>
            <a:r>
              <a:rPr lang="en-US" sz="3600" b="1"/>
              <a:t>data-driven and strategic </a:t>
            </a:r>
            <a:r>
              <a:rPr lang="en-US" sz="3600"/>
              <a:t>communications initiative that is </a:t>
            </a:r>
            <a:r>
              <a:rPr lang="en-US" sz="3600" b="1"/>
              <a:t>culturally responsive</a:t>
            </a:r>
            <a:r>
              <a:rPr lang="en-US" sz="3600"/>
              <a:t> and increases the </a:t>
            </a:r>
            <a:r>
              <a:rPr lang="en-US" sz="3600" b="1"/>
              <a:t>knowledge or awareness</a:t>
            </a:r>
            <a:r>
              <a:rPr lang="en-US" sz="3600"/>
              <a:t> of specific services, supports or practices in a specified community. </a:t>
            </a:r>
          </a:p>
        </p:txBody>
      </p:sp>
    </p:spTree>
    <p:extLst>
      <p:ext uri="{BB962C8B-B14F-4D97-AF65-F5344CB8AC3E}">
        <p14:creationId xmlns:p14="http://schemas.microsoft.com/office/powerpoint/2010/main" val="367772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CEDA-D8B5-6017-D56A-305243164073}"/>
              </a:ext>
            </a:extLst>
          </p:cNvPr>
          <p:cNvSpPr>
            <a:spLocks noGrp="1"/>
          </p:cNvSpPr>
          <p:nvPr>
            <p:ph type="title"/>
          </p:nvPr>
        </p:nvSpPr>
        <p:spPr>
          <a:xfrm>
            <a:off x="292100" y="365125"/>
            <a:ext cx="10147300" cy="1325563"/>
          </a:xfrm>
        </p:spPr>
        <p:txBody>
          <a:bodyPr>
            <a:normAutofit/>
          </a:bodyPr>
          <a:lstStyle/>
          <a:p>
            <a:r>
              <a:rPr lang="en-US" sz="4000"/>
              <a:t>Passive Outreach vs. Active Outreach </a:t>
            </a:r>
          </a:p>
        </p:txBody>
      </p:sp>
      <p:sp>
        <p:nvSpPr>
          <p:cNvPr id="4" name="Text Placeholder 3">
            <a:extLst>
              <a:ext uri="{FF2B5EF4-FFF2-40B4-BE49-F238E27FC236}">
                <a16:creationId xmlns:a16="http://schemas.microsoft.com/office/drawing/2014/main" id="{985C956D-8313-1B16-3072-5F73BF385185}"/>
              </a:ext>
            </a:extLst>
          </p:cNvPr>
          <p:cNvSpPr>
            <a:spLocks noGrp="1"/>
          </p:cNvSpPr>
          <p:nvPr>
            <p:ph type="body" idx="1"/>
          </p:nvPr>
        </p:nvSpPr>
        <p:spPr/>
        <p:txBody>
          <a:bodyPr/>
          <a:lstStyle/>
          <a:p>
            <a:pPr algn="ctr"/>
            <a:r>
              <a:rPr lang="en-US"/>
              <a:t>      Passive Outreach		</a:t>
            </a:r>
          </a:p>
        </p:txBody>
      </p:sp>
      <p:sp>
        <p:nvSpPr>
          <p:cNvPr id="5" name="Content Placeholder 4">
            <a:extLst>
              <a:ext uri="{FF2B5EF4-FFF2-40B4-BE49-F238E27FC236}">
                <a16:creationId xmlns:a16="http://schemas.microsoft.com/office/drawing/2014/main" id="{EA988830-6AFE-0E5F-FB66-CE49C2133DF8}"/>
              </a:ext>
            </a:extLst>
          </p:cNvPr>
          <p:cNvSpPr>
            <a:spLocks noGrp="1"/>
          </p:cNvSpPr>
          <p:nvPr>
            <p:ph sz="half" idx="2"/>
          </p:nvPr>
        </p:nvSpPr>
        <p:spPr/>
        <p:txBody>
          <a:bodyPr>
            <a:normAutofit/>
          </a:bodyPr>
          <a:lstStyle/>
          <a:p>
            <a:r>
              <a:rPr lang="en-US" sz="2400"/>
              <a:t>We have something to offer, and people who want or need it will come to get it.</a:t>
            </a:r>
          </a:p>
          <a:p>
            <a:r>
              <a:rPr lang="en-US" sz="2400"/>
              <a:t>I have posted the information on all our channels; now we’ll see how much engagement we get.</a:t>
            </a:r>
          </a:p>
        </p:txBody>
      </p:sp>
      <p:sp>
        <p:nvSpPr>
          <p:cNvPr id="6" name="Text Placeholder 5">
            <a:extLst>
              <a:ext uri="{FF2B5EF4-FFF2-40B4-BE49-F238E27FC236}">
                <a16:creationId xmlns:a16="http://schemas.microsoft.com/office/drawing/2014/main" id="{E5FD6542-4C7F-93F5-D370-7439D9E84232}"/>
              </a:ext>
            </a:extLst>
          </p:cNvPr>
          <p:cNvSpPr>
            <a:spLocks noGrp="1"/>
          </p:cNvSpPr>
          <p:nvPr>
            <p:ph type="body" sz="quarter" idx="3"/>
          </p:nvPr>
        </p:nvSpPr>
        <p:spPr/>
        <p:txBody>
          <a:bodyPr/>
          <a:lstStyle/>
          <a:p>
            <a:pPr algn="ctr"/>
            <a:r>
              <a:rPr lang="en-US"/>
              <a:t>Active Outreach</a:t>
            </a:r>
          </a:p>
        </p:txBody>
      </p:sp>
      <p:sp>
        <p:nvSpPr>
          <p:cNvPr id="7" name="Content Placeholder 6">
            <a:extLst>
              <a:ext uri="{FF2B5EF4-FFF2-40B4-BE49-F238E27FC236}">
                <a16:creationId xmlns:a16="http://schemas.microsoft.com/office/drawing/2014/main" id="{7B082DD8-8FEF-EE56-95D1-5F9E55129F65}"/>
              </a:ext>
            </a:extLst>
          </p:cNvPr>
          <p:cNvSpPr>
            <a:spLocks noGrp="1"/>
          </p:cNvSpPr>
          <p:nvPr>
            <p:ph sz="quarter" idx="4"/>
          </p:nvPr>
        </p:nvSpPr>
        <p:spPr/>
        <p:txBody>
          <a:bodyPr>
            <a:normAutofit/>
          </a:bodyPr>
          <a:lstStyle/>
          <a:p>
            <a:r>
              <a:rPr lang="en-US" sz="2400"/>
              <a:t>We have something to offer, and we need to get it out to people who need or want it.</a:t>
            </a:r>
          </a:p>
          <a:p>
            <a:r>
              <a:rPr lang="en-US" sz="2400"/>
              <a:t>I have posted the information on all our channels. How can I make sure it gets in front of those who I want to see it?</a:t>
            </a:r>
          </a:p>
        </p:txBody>
      </p:sp>
    </p:spTree>
    <p:extLst>
      <p:ext uri="{BB962C8B-B14F-4D97-AF65-F5344CB8AC3E}">
        <p14:creationId xmlns:p14="http://schemas.microsoft.com/office/powerpoint/2010/main" val="145844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C84D7-8FD0-1B19-E999-A6DD17893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A287C-04E5-EC90-2BFC-275BD792BCDA}"/>
              </a:ext>
            </a:extLst>
          </p:cNvPr>
          <p:cNvSpPr>
            <a:spLocks noGrp="1"/>
          </p:cNvSpPr>
          <p:nvPr>
            <p:ph type="title"/>
          </p:nvPr>
        </p:nvSpPr>
        <p:spPr>
          <a:xfrm>
            <a:off x="163286" y="3429000"/>
            <a:ext cx="10221686" cy="1894114"/>
          </a:xfrm>
        </p:spPr>
        <p:txBody>
          <a:bodyPr>
            <a:normAutofit/>
          </a:bodyPr>
          <a:lstStyle/>
          <a:p>
            <a:pPr algn="ctr">
              <a:lnSpc>
                <a:spcPct val="100000"/>
              </a:lnSpc>
            </a:pPr>
            <a:r>
              <a:rPr lang="en-US" sz="5800"/>
              <a:t>Cycle of Outreach </a:t>
            </a:r>
          </a:p>
        </p:txBody>
      </p:sp>
    </p:spTree>
    <p:extLst>
      <p:ext uri="{BB962C8B-B14F-4D97-AF65-F5344CB8AC3E}">
        <p14:creationId xmlns:p14="http://schemas.microsoft.com/office/powerpoint/2010/main" val="416002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19EA-6BED-85CC-68DA-4E670A65CFC6}"/>
              </a:ext>
            </a:extLst>
          </p:cNvPr>
          <p:cNvSpPr>
            <a:spLocks noGrp="1"/>
          </p:cNvSpPr>
          <p:nvPr>
            <p:ph type="title"/>
          </p:nvPr>
        </p:nvSpPr>
        <p:spPr/>
        <p:txBody>
          <a:bodyPr/>
          <a:lstStyle/>
          <a:p>
            <a:r>
              <a:rPr lang="en-US"/>
              <a:t>Cycle of Outreach </a:t>
            </a:r>
          </a:p>
        </p:txBody>
      </p:sp>
      <p:pic>
        <p:nvPicPr>
          <p:cNvPr id="5" name="Content Placeholder 4">
            <a:extLst>
              <a:ext uri="{FF2B5EF4-FFF2-40B4-BE49-F238E27FC236}">
                <a16:creationId xmlns:a16="http://schemas.microsoft.com/office/drawing/2014/main" id="{198F2505-8AA8-DF27-C3CB-DA377AA06809}"/>
              </a:ext>
            </a:extLst>
          </p:cNvPr>
          <p:cNvPicPr>
            <a:picLocks noGrp="1" noChangeAspect="1"/>
          </p:cNvPicPr>
          <p:nvPr>
            <p:ph idx="1"/>
          </p:nvPr>
        </p:nvPicPr>
        <p:blipFill rotWithShape="1">
          <a:blip r:embed="rId3"/>
          <a:srcRect l="10443" t="2340" r="9726" b="4162"/>
          <a:stretch/>
        </p:blipFill>
        <p:spPr>
          <a:xfrm>
            <a:off x="2741852" y="1559044"/>
            <a:ext cx="4949661" cy="5241445"/>
          </a:xfrm>
        </p:spPr>
      </p:pic>
    </p:spTree>
    <p:extLst>
      <p:ext uri="{BB962C8B-B14F-4D97-AF65-F5344CB8AC3E}">
        <p14:creationId xmlns:p14="http://schemas.microsoft.com/office/powerpoint/2010/main" val="73188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A409-7698-F604-0BAB-1F08708713DE}"/>
              </a:ext>
            </a:extLst>
          </p:cNvPr>
          <p:cNvSpPr>
            <a:spLocks noGrp="1"/>
          </p:cNvSpPr>
          <p:nvPr>
            <p:ph type="title"/>
          </p:nvPr>
        </p:nvSpPr>
        <p:spPr/>
        <p:txBody>
          <a:bodyPr/>
          <a:lstStyle/>
          <a:p>
            <a:r>
              <a:rPr lang="en-US"/>
              <a:t>Conduct a Needs Assessment</a:t>
            </a:r>
          </a:p>
        </p:txBody>
      </p:sp>
      <p:sp>
        <p:nvSpPr>
          <p:cNvPr id="3" name="Content Placeholder 2">
            <a:extLst>
              <a:ext uri="{FF2B5EF4-FFF2-40B4-BE49-F238E27FC236}">
                <a16:creationId xmlns:a16="http://schemas.microsoft.com/office/drawing/2014/main" id="{B5C45196-971D-8C9E-9756-09DE4FDC727D}"/>
              </a:ext>
            </a:extLst>
          </p:cNvPr>
          <p:cNvSpPr>
            <a:spLocks noGrp="1"/>
          </p:cNvSpPr>
          <p:nvPr>
            <p:ph idx="1"/>
          </p:nvPr>
        </p:nvSpPr>
        <p:spPr/>
        <p:txBody>
          <a:bodyPr>
            <a:normAutofit lnSpcReduction="10000"/>
          </a:bodyPr>
          <a:lstStyle/>
          <a:p>
            <a:r>
              <a:rPr lang="en-US"/>
              <a:t>What resources exist?</a:t>
            </a:r>
          </a:p>
          <a:p>
            <a:r>
              <a:rPr lang="en-US"/>
              <a:t>What resources are needed? </a:t>
            </a:r>
          </a:p>
          <a:p>
            <a:r>
              <a:rPr lang="en-US"/>
              <a:t>Where do people go for information? </a:t>
            </a:r>
          </a:p>
          <a:p>
            <a:r>
              <a:rPr lang="en-US"/>
              <a:t>What communities are most in need of our services or information? Where do members of these communities congregate?</a:t>
            </a:r>
          </a:p>
          <a:p>
            <a:pPr lvl="1"/>
            <a:r>
              <a:rPr lang="en-US"/>
              <a:t>Think of physical and virtual spaces</a:t>
            </a:r>
          </a:p>
        </p:txBody>
      </p:sp>
    </p:spTree>
    <p:extLst>
      <p:ext uri="{BB962C8B-B14F-4D97-AF65-F5344CB8AC3E}">
        <p14:creationId xmlns:p14="http://schemas.microsoft.com/office/powerpoint/2010/main" val="645492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79DC8-5061-3CD0-E76A-832D19F66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76FEB-E199-C8C8-1FFD-FF485D6429F1}"/>
              </a:ext>
            </a:extLst>
          </p:cNvPr>
          <p:cNvSpPr>
            <a:spLocks noGrp="1"/>
          </p:cNvSpPr>
          <p:nvPr>
            <p:ph type="title"/>
          </p:nvPr>
        </p:nvSpPr>
        <p:spPr/>
        <p:txBody>
          <a:bodyPr/>
          <a:lstStyle/>
          <a:p>
            <a:r>
              <a:rPr lang="en-US"/>
              <a:t>Identify the End Goal</a:t>
            </a:r>
          </a:p>
        </p:txBody>
      </p:sp>
      <p:sp>
        <p:nvSpPr>
          <p:cNvPr id="3" name="Content Placeholder 2">
            <a:extLst>
              <a:ext uri="{FF2B5EF4-FFF2-40B4-BE49-F238E27FC236}">
                <a16:creationId xmlns:a16="http://schemas.microsoft.com/office/drawing/2014/main" id="{92B91067-FF2E-1593-29FC-7910CB252F68}"/>
              </a:ext>
            </a:extLst>
          </p:cNvPr>
          <p:cNvSpPr>
            <a:spLocks noGrp="1"/>
          </p:cNvSpPr>
          <p:nvPr>
            <p:ph idx="1"/>
          </p:nvPr>
        </p:nvSpPr>
        <p:spPr/>
        <p:txBody>
          <a:bodyPr>
            <a:normAutofit/>
          </a:bodyPr>
          <a:lstStyle/>
          <a:p>
            <a:r>
              <a:rPr lang="en-US"/>
              <a:t>What issue are you trying to address? </a:t>
            </a:r>
          </a:p>
          <a:p>
            <a:r>
              <a:rPr lang="en-US"/>
              <a:t>How will you know if you have been successful?</a:t>
            </a:r>
          </a:p>
          <a:p>
            <a:r>
              <a:rPr lang="en-US"/>
              <a:t>Who does this matter to?</a:t>
            </a:r>
          </a:p>
        </p:txBody>
      </p:sp>
    </p:spTree>
    <p:extLst>
      <p:ext uri="{BB962C8B-B14F-4D97-AF65-F5344CB8AC3E}">
        <p14:creationId xmlns:p14="http://schemas.microsoft.com/office/powerpoint/2010/main" val="425664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2E169-CA33-2BDB-595E-E045CA514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D7AD4-A487-9BE1-A746-A352A2E1DD8F}"/>
              </a:ext>
            </a:extLst>
          </p:cNvPr>
          <p:cNvSpPr>
            <a:spLocks noGrp="1"/>
          </p:cNvSpPr>
          <p:nvPr>
            <p:ph type="title"/>
          </p:nvPr>
        </p:nvSpPr>
        <p:spPr/>
        <p:txBody>
          <a:bodyPr/>
          <a:lstStyle/>
          <a:p>
            <a:r>
              <a:rPr lang="en-US"/>
              <a:t>Develop a Strategy</a:t>
            </a:r>
          </a:p>
        </p:txBody>
      </p:sp>
      <p:sp>
        <p:nvSpPr>
          <p:cNvPr id="3" name="Content Placeholder 2">
            <a:extLst>
              <a:ext uri="{FF2B5EF4-FFF2-40B4-BE49-F238E27FC236}">
                <a16:creationId xmlns:a16="http://schemas.microsoft.com/office/drawing/2014/main" id="{9C429AB9-A0F6-77C8-BE7D-5326DEC1D8E7}"/>
              </a:ext>
            </a:extLst>
          </p:cNvPr>
          <p:cNvSpPr>
            <a:spLocks noGrp="1"/>
          </p:cNvSpPr>
          <p:nvPr>
            <p:ph idx="1"/>
          </p:nvPr>
        </p:nvSpPr>
        <p:spPr/>
        <p:txBody>
          <a:bodyPr>
            <a:normAutofit/>
          </a:bodyPr>
          <a:lstStyle/>
          <a:p>
            <a:r>
              <a:rPr lang="en-US"/>
              <a:t>Using your measures of success, work backwards.</a:t>
            </a:r>
          </a:p>
          <a:p>
            <a:r>
              <a:rPr lang="en-US"/>
              <a:t>How will you make sure that the people you want to reach have gotten your message in a way that is meaningful, clear and culturally responsive?</a:t>
            </a:r>
          </a:p>
        </p:txBody>
      </p:sp>
    </p:spTree>
    <p:extLst>
      <p:ext uri="{BB962C8B-B14F-4D97-AF65-F5344CB8AC3E}">
        <p14:creationId xmlns:p14="http://schemas.microsoft.com/office/powerpoint/2010/main" val="145039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3B728-1F38-6568-D78E-DCD9BB8F8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B4E60-3D2F-F123-E136-A3E041DECFAC}"/>
              </a:ext>
            </a:extLst>
          </p:cNvPr>
          <p:cNvSpPr>
            <a:spLocks noGrp="1"/>
          </p:cNvSpPr>
          <p:nvPr>
            <p:ph type="title"/>
          </p:nvPr>
        </p:nvSpPr>
        <p:spPr/>
        <p:txBody>
          <a:bodyPr/>
          <a:lstStyle/>
          <a:p>
            <a:r>
              <a:rPr lang="en-US"/>
              <a:t>Build Partnerships</a:t>
            </a:r>
          </a:p>
        </p:txBody>
      </p:sp>
      <p:sp>
        <p:nvSpPr>
          <p:cNvPr id="3" name="Content Placeholder 2">
            <a:extLst>
              <a:ext uri="{FF2B5EF4-FFF2-40B4-BE49-F238E27FC236}">
                <a16:creationId xmlns:a16="http://schemas.microsoft.com/office/drawing/2014/main" id="{6C246C37-EDA3-E2DA-61B9-BCF8E949CF87}"/>
              </a:ext>
            </a:extLst>
          </p:cNvPr>
          <p:cNvSpPr>
            <a:spLocks noGrp="1"/>
          </p:cNvSpPr>
          <p:nvPr>
            <p:ph idx="1"/>
          </p:nvPr>
        </p:nvSpPr>
        <p:spPr/>
        <p:txBody>
          <a:bodyPr vert="horz" lIns="91440" tIns="45720" rIns="91440" bIns="45720" rtlCol="0" anchor="t">
            <a:normAutofit/>
          </a:bodyPr>
          <a:lstStyle/>
          <a:p>
            <a:r>
              <a:rPr lang="en-US">
                <a:latin typeface="Open Sans"/>
                <a:ea typeface="Open Sans"/>
                <a:cs typeface="Open Sans"/>
              </a:rPr>
              <a:t>Who are the stakeholders involved? </a:t>
            </a:r>
            <a:endParaRPr lang="en-US"/>
          </a:p>
          <a:p>
            <a:r>
              <a:rPr lang="en-US"/>
              <a:t>Go back to the needs assessment to identify potential opportunities for coalition building.</a:t>
            </a:r>
          </a:p>
          <a:p>
            <a:r>
              <a:rPr lang="en-US"/>
              <a:t>Who is working towards the same goals and how can we share the effort required? </a:t>
            </a:r>
          </a:p>
          <a:p>
            <a:endParaRPr lang="en-US"/>
          </a:p>
        </p:txBody>
      </p:sp>
    </p:spTree>
    <p:extLst>
      <p:ext uri="{BB962C8B-B14F-4D97-AF65-F5344CB8AC3E}">
        <p14:creationId xmlns:p14="http://schemas.microsoft.com/office/powerpoint/2010/main" val="385055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3B728-1F38-6568-D78E-DCD9BB8F8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B4E60-3D2F-F123-E136-A3E041DECFAC}"/>
              </a:ext>
            </a:extLst>
          </p:cNvPr>
          <p:cNvSpPr>
            <a:spLocks noGrp="1"/>
          </p:cNvSpPr>
          <p:nvPr>
            <p:ph type="title"/>
          </p:nvPr>
        </p:nvSpPr>
        <p:spPr/>
        <p:txBody>
          <a:bodyPr/>
          <a:lstStyle/>
          <a:p>
            <a:r>
              <a:rPr lang="en-US"/>
              <a:t>Build Partnerships</a:t>
            </a:r>
          </a:p>
        </p:txBody>
      </p:sp>
      <p:pic>
        <p:nvPicPr>
          <p:cNvPr id="4" name="Picture 3" descr="A person in a boat with oars in water&#10;&#10;Description automatically generated">
            <a:extLst>
              <a:ext uri="{FF2B5EF4-FFF2-40B4-BE49-F238E27FC236}">
                <a16:creationId xmlns:a16="http://schemas.microsoft.com/office/drawing/2014/main" id="{1C5A71C7-B71C-3132-F6BD-677D527DDB4D}"/>
              </a:ext>
            </a:extLst>
          </p:cNvPr>
          <p:cNvPicPr>
            <a:picLocks noChangeAspect="1"/>
          </p:cNvPicPr>
          <p:nvPr/>
        </p:nvPicPr>
        <p:blipFill>
          <a:blip r:embed="rId3"/>
          <a:stretch>
            <a:fillRect/>
          </a:stretch>
        </p:blipFill>
        <p:spPr>
          <a:xfrm>
            <a:off x="1063924" y="2412679"/>
            <a:ext cx="10064150" cy="2967171"/>
          </a:xfrm>
          <a:prstGeom prst="rect">
            <a:avLst/>
          </a:prstGeom>
        </p:spPr>
      </p:pic>
    </p:spTree>
    <p:extLst>
      <p:ext uri="{BB962C8B-B14F-4D97-AF65-F5344CB8AC3E}">
        <p14:creationId xmlns:p14="http://schemas.microsoft.com/office/powerpoint/2010/main" val="276604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71816-D2A7-5C5A-0EF0-20F4F13F4829}"/>
              </a:ext>
            </a:extLst>
          </p:cNvPr>
          <p:cNvSpPr>
            <a:spLocks noGrp="1"/>
          </p:cNvSpPr>
          <p:nvPr>
            <p:ph type="body" sz="quarter" idx="13"/>
          </p:nvPr>
        </p:nvSpPr>
        <p:spPr>
          <a:xfrm>
            <a:off x="593725" y="259882"/>
            <a:ext cx="8328894" cy="1405289"/>
          </a:xfrm>
        </p:spPr>
        <p:txBody>
          <a:bodyPr vert="horz" lIns="91440" tIns="45720" rIns="91440" bIns="45720" rtlCol="0" anchor="t">
            <a:normAutofit fontScale="85000" lnSpcReduction="20000"/>
          </a:bodyPr>
          <a:lstStyle/>
          <a:p>
            <a:r>
              <a:rPr lang="en-US">
                <a:latin typeface="Open Sans"/>
                <a:ea typeface="Open Sans"/>
                <a:cs typeface="Open Sans"/>
              </a:rPr>
              <a:t>Navigating Redetermination with </a:t>
            </a:r>
          </a:p>
          <a:p>
            <a:r>
              <a:rPr lang="en-US">
                <a:latin typeface="Open Sans"/>
                <a:ea typeface="Open Sans"/>
                <a:cs typeface="Open Sans"/>
              </a:rPr>
              <a:t>Special Populations </a:t>
            </a:r>
          </a:p>
        </p:txBody>
      </p:sp>
      <p:sp>
        <p:nvSpPr>
          <p:cNvPr id="4" name="TextBox 3">
            <a:extLst>
              <a:ext uri="{FF2B5EF4-FFF2-40B4-BE49-F238E27FC236}">
                <a16:creationId xmlns:a16="http://schemas.microsoft.com/office/drawing/2014/main" id="{EC99D212-5087-8E54-4B60-F2049BC2072B}"/>
              </a:ext>
            </a:extLst>
          </p:cNvPr>
          <p:cNvSpPr txBox="1"/>
          <p:nvPr/>
        </p:nvSpPr>
        <p:spPr>
          <a:xfrm>
            <a:off x="1641986" y="4984954"/>
            <a:ext cx="8908027" cy="1200329"/>
          </a:xfrm>
          <a:prstGeom prst="rect">
            <a:avLst/>
          </a:prstGeom>
          <a:noFill/>
        </p:spPr>
        <p:txBody>
          <a:bodyPr wrap="square" rtlCol="0">
            <a:spAutoFit/>
          </a:bodyPr>
          <a:lstStyle/>
          <a:p>
            <a:pPr algn="ctr"/>
            <a:endParaRPr lang="en-US" sz="2400" b="1">
              <a:solidFill>
                <a:srgbClr val="073475"/>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a:solidFill>
                  <a:srgbClr val="073475"/>
                </a:solidFill>
                <a:latin typeface="Open Sans" panose="020B0606030504020204" pitchFamily="34" charset="0"/>
                <a:ea typeface="Open Sans" panose="020B0606030504020204" pitchFamily="34" charset="0"/>
                <a:cs typeface="Open Sans" panose="020B0606030504020204" pitchFamily="34" charset="0"/>
              </a:rPr>
              <a:t>Please share your name, state and the organization you represent by typing it into the chat.</a:t>
            </a:r>
          </a:p>
        </p:txBody>
      </p:sp>
      <p:sp>
        <p:nvSpPr>
          <p:cNvPr id="5" name="Text Placeholder 2">
            <a:extLst>
              <a:ext uri="{FF2B5EF4-FFF2-40B4-BE49-F238E27FC236}">
                <a16:creationId xmlns:a16="http://schemas.microsoft.com/office/drawing/2014/main" id="{707D5445-99F5-A22B-A293-076F984203C7}"/>
              </a:ext>
            </a:extLst>
          </p:cNvPr>
          <p:cNvSpPr>
            <a:spLocks noGrp="1"/>
          </p:cNvSpPr>
          <p:nvPr>
            <p:ph type="body" sz="quarter" idx="15"/>
          </p:nvPr>
        </p:nvSpPr>
        <p:spPr>
          <a:xfrm>
            <a:off x="593725" y="2422525"/>
            <a:ext cx="10760075" cy="3370263"/>
          </a:xfrm>
          <a:prstGeom prst="rect">
            <a:avLst/>
          </a:prstGeom>
        </p:spPr>
        <p:txBody>
          <a:bodyPr vert="horz" lIns="91440" tIns="45720" rIns="91440" bIns="45720" rtlCol="0" anchor="t">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0000"/>
                </a:solidFill>
                <a:latin typeface="Open Sans"/>
                <a:ea typeface="Open Sans"/>
                <a:cs typeface="Open Sans"/>
              </a:rPr>
              <a:t>INSERT THE NAMES OF PRESENTERS HERE</a:t>
            </a:r>
            <a:endParaRPr lang="en-US" dirty="0">
              <a:solidFill>
                <a:srgbClr val="FF0000"/>
              </a:solidFill>
            </a:endParaRPr>
          </a:p>
        </p:txBody>
      </p:sp>
    </p:spTree>
    <p:extLst>
      <p:ext uri="{BB962C8B-B14F-4D97-AF65-F5344CB8AC3E}">
        <p14:creationId xmlns:p14="http://schemas.microsoft.com/office/powerpoint/2010/main" val="120556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4B63C-31AB-F015-EC13-5B5111D2F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90E82-FBDA-FA49-C1DA-0252980A14FB}"/>
              </a:ext>
            </a:extLst>
          </p:cNvPr>
          <p:cNvSpPr>
            <a:spLocks noGrp="1"/>
          </p:cNvSpPr>
          <p:nvPr>
            <p:ph type="title"/>
          </p:nvPr>
        </p:nvSpPr>
        <p:spPr/>
        <p:txBody>
          <a:bodyPr/>
          <a:lstStyle/>
          <a:p>
            <a:r>
              <a:rPr lang="en-US"/>
              <a:t>Craft the Message</a:t>
            </a:r>
          </a:p>
        </p:txBody>
      </p:sp>
      <p:sp>
        <p:nvSpPr>
          <p:cNvPr id="3" name="Content Placeholder 2">
            <a:extLst>
              <a:ext uri="{FF2B5EF4-FFF2-40B4-BE49-F238E27FC236}">
                <a16:creationId xmlns:a16="http://schemas.microsoft.com/office/drawing/2014/main" id="{9B5769A5-6160-1A2F-6630-27DCB2F9F368}"/>
              </a:ext>
            </a:extLst>
          </p:cNvPr>
          <p:cNvSpPr>
            <a:spLocks noGrp="1"/>
          </p:cNvSpPr>
          <p:nvPr>
            <p:ph idx="1"/>
          </p:nvPr>
        </p:nvSpPr>
        <p:spPr/>
        <p:txBody>
          <a:bodyPr numCol="1">
            <a:normAutofit/>
          </a:bodyPr>
          <a:lstStyle/>
          <a:p>
            <a:pPr marL="0" indent="0">
              <a:buNone/>
            </a:pPr>
            <a:r>
              <a:rPr lang="en-US"/>
              <a:t>A well-crafted message is: </a:t>
            </a:r>
          </a:p>
          <a:p>
            <a:pPr marL="0" indent="0">
              <a:buNone/>
            </a:pPr>
            <a:r>
              <a:rPr lang="en-US"/>
              <a:t>	Clear					Related to the goal</a:t>
            </a:r>
          </a:p>
          <a:p>
            <a:pPr marL="0" indent="0">
              <a:buNone/>
            </a:pPr>
            <a:r>
              <a:rPr lang="en-US"/>
              <a:t>	Consistent				Memorable </a:t>
            </a:r>
          </a:p>
          <a:p>
            <a:pPr marL="0" indent="0">
              <a:buNone/>
            </a:pPr>
            <a:r>
              <a:rPr lang="en-US"/>
              <a:t>	Inspiring				Relatable</a:t>
            </a:r>
          </a:p>
          <a:p>
            <a:pPr marL="0" indent="0">
              <a:buNone/>
            </a:pPr>
            <a:r>
              <a:rPr lang="en-US"/>
              <a:t>	Culturally responsive		Not a pitch</a:t>
            </a:r>
          </a:p>
          <a:p>
            <a:pPr marL="0" indent="0">
              <a:buNone/>
            </a:pPr>
            <a:endParaRPr lang="en-US"/>
          </a:p>
          <a:p>
            <a:pPr marL="0" indent="0">
              <a:buNone/>
            </a:pPr>
            <a:endParaRPr lang="en-US"/>
          </a:p>
          <a:p>
            <a:endParaRPr lang="en-US"/>
          </a:p>
          <a:p>
            <a:pPr marL="457200" lvl="1" indent="0">
              <a:buNone/>
            </a:pPr>
            <a:endParaRPr lang="en-US"/>
          </a:p>
        </p:txBody>
      </p:sp>
    </p:spTree>
    <p:extLst>
      <p:ext uri="{BB962C8B-B14F-4D97-AF65-F5344CB8AC3E}">
        <p14:creationId xmlns:p14="http://schemas.microsoft.com/office/powerpoint/2010/main" val="1395821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6FC48-2559-9239-AEE7-16E6AD339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D552D-E96E-9121-90B4-6AB6064FDCCF}"/>
              </a:ext>
            </a:extLst>
          </p:cNvPr>
          <p:cNvSpPr>
            <a:spLocks noGrp="1"/>
          </p:cNvSpPr>
          <p:nvPr>
            <p:ph type="title"/>
          </p:nvPr>
        </p:nvSpPr>
        <p:spPr/>
        <p:txBody>
          <a:bodyPr/>
          <a:lstStyle/>
          <a:p>
            <a:r>
              <a:rPr lang="en-US"/>
              <a:t>Craft the Message</a:t>
            </a:r>
          </a:p>
        </p:txBody>
      </p:sp>
      <p:sp>
        <p:nvSpPr>
          <p:cNvPr id="3" name="Content Placeholder 2">
            <a:extLst>
              <a:ext uri="{FF2B5EF4-FFF2-40B4-BE49-F238E27FC236}">
                <a16:creationId xmlns:a16="http://schemas.microsoft.com/office/drawing/2014/main" id="{68B9E947-7EF9-A36D-32B8-F93977AF2572}"/>
              </a:ext>
            </a:extLst>
          </p:cNvPr>
          <p:cNvSpPr>
            <a:spLocks noGrp="1"/>
          </p:cNvSpPr>
          <p:nvPr>
            <p:ph idx="1"/>
          </p:nvPr>
        </p:nvSpPr>
        <p:spPr/>
        <p:txBody>
          <a:bodyPr>
            <a:normAutofit/>
          </a:bodyPr>
          <a:lstStyle/>
          <a:p>
            <a:pPr marL="0" indent="0">
              <a:buNone/>
            </a:pPr>
            <a:endParaRPr lang="en-US"/>
          </a:p>
          <a:p>
            <a:pPr marL="457200" lvl="1" indent="0">
              <a:buNone/>
            </a:pPr>
            <a:endParaRPr lang="en-US"/>
          </a:p>
        </p:txBody>
      </p:sp>
      <p:sp>
        <p:nvSpPr>
          <p:cNvPr id="4" name="Content Placeholder 2">
            <a:extLst>
              <a:ext uri="{FF2B5EF4-FFF2-40B4-BE49-F238E27FC236}">
                <a16:creationId xmlns:a16="http://schemas.microsoft.com/office/drawing/2014/main" id="{2C2A72E3-37C9-1799-7658-7435464C0434}"/>
              </a:ext>
            </a:extLst>
          </p:cNvPr>
          <p:cNvSpPr txBox="1">
            <a:spLocks/>
          </p:cNvSpPr>
          <p:nvPr/>
        </p:nvSpPr>
        <p:spPr>
          <a:xfrm>
            <a:off x="990600" y="2129083"/>
            <a:ext cx="10515600" cy="4200279"/>
          </a:xfrm>
          <a:prstGeom prst="rect">
            <a:avLst/>
          </a:prstGeom>
        </p:spPr>
        <p:txBody>
          <a:bodyPr vert="horz" lIns="91440" tIns="45720" rIns="91440" bIns="45720" numCol="1" rtlCol="0">
            <a:normAutofit/>
          </a:bodyPr>
          <a:lstStyle>
            <a:lvl1pPr marL="228600" indent="-228600" algn="l" defTabSz="914400" rtl="0" eaLnBrk="1" latinLnBrk="0" hangingPunct="1">
              <a:lnSpc>
                <a:spcPct val="125000"/>
              </a:lnSpc>
              <a:spcBef>
                <a:spcPts val="0"/>
              </a:spcBef>
              <a:spcAft>
                <a:spcPts val="1200"/>
              </a:spcAft>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spcAft>
                <a:spcPts val="1200"/>
              </a:spcAft>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spcAft>
                <a:spcPts val="1200"/>
              </a:spcAft>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spcAft>
                <a:spcPts val="1200"/>
              </a:spcAft>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spcAft>
                <a:spcPts val="1200"/>
              </a:spcAft>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Take time to identify the purpose of the message and why it is important. </a:t>
            </a:r>
          </a:p>
          <a:p>
            <a:r>
              <a:rPr lang="en-US"/>
              <a:t>Highlight what can be achieved by engaging.</a:t>
            </a:r>
          </a:p>
          <a:p>
            <a:r>
              <a:rPr lang="en-US"/>
              <a:t>Make sure to include a call to action.</a:t>
            </a:r>
          </a:p>
          <a:p>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endParaRPr lang="en-US"/>
          </a:p>
          <a:p>
            <a:pPr marL="457200" lvl="1" indent="0">
              <a:buFont typeface="Arial" panose="020B0604020202020204" pitchFamily="34" charset="0"/>
              <a:buNone/>
            </a:pPr>
            <a:endParaRPr lang="en-US"/>
          </a:p>
        </p:txBody>
      </p:sp>
    </p:spTree>
    <p:extLst>
      <p:ext uri="{BB962C8B-B14F-4D97-AF65-F5344CB8AC3E}">
        <p14:creationId xmlns:p14="http://schemas.microsoft.com/office/powerpoint/2010/main" val="290587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731B6-B074-D822-6A79-E6B8EE672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0E502-8F89-42FA-A8DE-6EF6AF984851}"/>
              </a:ext>
            </a:extLst>
          </p:cNvPr>
          <p:cNvSpPr>
            <a:spLocks noGrp="1"/>
          </p:cNvSpPr>
          <p:nvPr>
            <p:ph type="title"/>
          </p:nvPr>
        </p:nvSpPr>
        <p:spPr/>
        <p:txBody>
          <a:bodyPr/>
          <a:lstStyle/>
          <a:p>
            <a:r>
              <a:rPr lang="en-US"/>
              <a:t>Measure Your Impact</a:t>
            </a:r>
          </a:p>
        </p:txBody>
      </p:sp>
      <p:sp>
        <p:nvSpPr>
          <p:cNvPr id="3" name="Content Placeholder 2">
            <a:extLst>
              <a:ext uri="{FF2B5EF4-FFF2-40B4-BE49-F238E27FC236}">
                <a16:creationId xmlns:a16="http://schemas.microsoft.com/office/drawing/2014/main" id="{C748F55D-B698-78FB-C824-A9F378120283}"/>
              </a:ext>
            </a:extLst>
          </p:cNvPr>
          <p:cNvSpPr>
            <a:spLocks noGrp="1"/>
          </p:cNvSpPr>
          <p:nvPr>
            <p:ph idx="1"/>
          </p:nvPr>
        </p:nvSpPr>
        <p:spPr/>
        <p:txBody>
          <a:bodyPr>
            <a:normAutofit/>
          </a:bodyPr>
          <a:lstStyle/>
          <a:p>
            <a:r>
              <a:rPr lang="en-US"/>
              <a:t>Did we reach our vision of success? </a:t>
            </a:r>
          </a:p>
          <a:p>
            <a:pPr lvl="1"/>
            <a:r>
              <a:rPr lang="en-US" sz="2800"/>
              <a:t>If yes, what was successful?</a:t>
            </a:r>
          </a:p>
          <a:p>
            <a:pPr lvl="1"/>
            <a:r>
              <a:rPr lang="en-US" sz="2800"/>
              <a:t>If no, what went wrong?</a:t>
            </a:r>
          </a:p>
          <a:p>
            <a:pPr marL="342900" lvl="1" indent="-342900"/>
            <a:r>
              <a:rPr lang="en-US" sz="2800"/>
              <a:t>What have we learned and how will that impact our efforts moving forward?</a:t>
            </a:r>
          </a:p>
        </p:txBody>
      </p:sp>
    </p:spTree>
    <p:extLst>
      <p:ext uri="{BB962C8B-B14F-4D97-AF65-F5344CB8AC3E}">
        <p14:creationId xmlns:p14="http://schemas.microsoft.com/office/powerpoint/2010/main" val="2146758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1F3E7-5570-BF70-5A02-B3981B884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7EA46-0068-1EF3-4341-4AF7087A917D}"/>
              </a:ext>
            </a:extLst>
          </p:cNvPr>
          <p:cNvSpPr>
            <a:spLocks noGrp="1"/>
          </p:cNvSpPr>
          <p:nvPr>
            <p:ph type="title"/>
          </p:nvPr>
        </p:nvSpPr>
        <p:spPr/>
        <p:txBody>
          <a:bodyPr/>
          <a:lstStyle/>
          <a:p>
            <a:r>
              <a:rPr lang="en-US"/>
              <a:t>Cycle of Outreach </a:t>
            </a:r>
          </a:p>
        </p:txBody>
      </p:sp>
      <p:pic>
        <p:nvPicPr>
          <p:cNvPr id="5" name="Content Placeholder 4">
            <a:extLst>
              <a:ext uri="{FF2B5EF4-FFF2-40B4-BE49-F238E27FC236}">
                <a16:creationId xmlns:a16="http://schemas.microsoft.com/office/drawing/2014/main" id="{4B5B1ADD-7E54-5588-F2F1-6B319E3F87EA}"/>
              </a:ext>
            </a:extLst>
          </p:cNvPr>
          <p:cNvPicPr>
            <a:picLocks noGrp="1" noChangeAspect="1"/>
          </p:cNvPicPr>
          <p:nvPr>
            <p:ph idx="1"/>
          </p:nvPr>
        </p:nvPicPr>
        <p:blipFill>
          <a:blip r:embed="rId3"/>
          <a:stretch>
            <a:fillRect/>
          </a:stretch>
        </p:blipFill>
        <p:spPr>
          <a:xfrm>
            <a:off x="3263604" y="1570038"/>
            <a:ext cx="5664792" cy="5117904"/>
          </a:xfrm>
        </p:spPr>
      </p:pic>
    </p:spTree>
    <p:extLst>
      <p:ext uri="{BB962C8B-B14F-4D97-AF65-F5344CB8AC3E}">
        <p14:creationId xmlns:p14="http://schemas.microsoft.com/office/powerpoint/2010/main" val="1935118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63494-C364-ED8E-43EC-CBCD3617B7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38F24-C330-C1A1-901E-272578D01AF8}"/>
              </a:ext>
            </a:extLst>
          </p:cNvPr>
          <p:cNvSpPr>
            <a:spLocks noGrp="1"/>
          </p:cNvSpPr>
          <p:nvPr>
            <p:ph type="title"/>
          </p:nvPr>
        </p:nvSpPr>
        <p:spPr>
          <a:xfrm>
            <a:off x="163286" y="3429000"/>
            <a:ext cx="10221686" cy="1894114"/>
          </a:xfrm>
        </p:spPr>
        <p:txBody>
          <a:bodyPr>
            <a:normAutofit/>
          </a:bodyPr>
          <a:lstStyle/>
          <a:p>
            <a:pPr algn="ctr">
              <a:lnSpc>
                <a:spcPct val="100000"/>
              </a:lnSpc>
            </a:pPr>
            <a:r>
              <a:rPr lang="en-US" sz="5800">
                <a:latin typeface="Open Sans"/>
                <a:ea typeface="Open Sans"/>
                <a:cs typeface="Open Sans"/>
              </a:rPr>
              <a:t>Creating a Culture of Outreach </a:t>
            </a:r>
            <a:endParaRPr lang="en-US" sz="5800"/>
          </a:p>
        </p:txBody>
      </p:sp>
    </p:spTree>
    <p:extLst>
      <p:ext uri="{BB962C8B-B14F-4D97-AF65-F5344CB8AC3E}">
        <p14:creationId xmlns:p14="http://schemas.microsoft.com/office/powerpoint/2010/main" val="374721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661AB-1516-2E28-D7D6-28A289445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94DFE-FB98-C40E-182D-D61154B56F4F}"/>
              </a:ext>
            </a:extLst>
          </p:cNvPr>
          <p:cNvSpPr>
            <a:spLocks noGrp="1"/>
          </p:cNvSpPr>
          <p:nvPr>
            <p:ph type="title"/>
          </p:nvPr>
        </p:nvSpPr>
        <p:spPr/>
        <p:txBody>
          <a:bodyPr>
            <a:normAutofit/>
          </a:bodyPr>
          <a:lstStyle/>
          <a:p>
            <a:r>
              <a:rPr lang="en-US" sz="4000"/>
              <a:t>A Culture of Active Outreach</a:t>
            </a:r>
          </a:p>
        </p:txBody>
      </p:sp>
      <p:sp>
        <p:nvSpPr>
          <p:cNvPr id="9" name="Content Placeholder 8">
            <a:extLst>
              <a:ext uri="{FF2B5EF4-FFF2-40B4-BE49-F238E27FC236}">
                <a16:creationId xmlns:a16="http://schemas.microsoft.com/office/drawing/2014/main" id="{B51737FF-B79C-B5FE-1444-64D606C620DA}"/>
              </a:ext>
            </a:extLst>
          </p:cNvPr>
          <p:cNvSpPr>
            <a:spLocks noGrp="1"/>
          </p:cNvSpPr>
          <p:nvPr>
            <p:ph idx="1"/>
          </p:nvPr>
        </p:nvSpPr>
        <p:spPr>
          <a:xfrm>
            <a:off x="444500" y="1976683"/>
            <a:ext cx="11430000" cy="4200279"/>
          </a:xfrm>
        </p:spPr>
        <p:txBody>
          <a:bodyPr vert="horz" lIns="91440" tIns="45720" rIns="91440" bIns="45720" rtlCol="0" anchor="t">
            <a:normAutofit/>
          </a:bodyPr>
          <a:lstStyle/>
          <a:p>
            <a:r>
              <a:rPr lang="en-US">
                <a:latin typeface="Open Sans"/>
                <a:ea typeface="Open Sans"/>
                <a:cs typeface="Open Sans"/>
              </a:rPr>
              <a:t>Organizational commitment to active outreach</a:t>
            </a:r>
          </a:p>
          <a:p>
            <a:r>
              <a:rPr lang="en-US">
                <a:latin typeface="Open Sans"/>
                <a:ea typeface="Open Sans"/>
                <a:cs typeface="Open Sans"/>
              </a:rPr>
              <a:t>Data-driven strategies</a:t>
            </a:r>
          </a:p>
          <a:p>
            <a:r>
              <a:rPr lang="en-US">
                <a:latin typeface="Open Sans"/>
                <a:ea typeface="Open Sans"/>
                <a:cs typeface="Open Sans"/>
              </a:rPr>
              <a:t>Involves stakeholders, including families, throughout the process</a:t>
            </a:r>
          </a:p>
          <a:p>
            <a:r>
              <a:rPr lang="en-US">
                <a:latin typeface="Open Sans"/>
                <a:ea typeface="Open Sans"/>
                <a:cs typeface="Open Sans"/>
              </a:rPr>
              <a:t>Resources and funding committed to outreach </a:t>
            </a:r>
            <a:endParaRPr lang="en-US"/>
          </a:p>
          <a:p>
            <a:r>
              <a:rPr lang="en-US">
                <a:latin typeface="Open Sans"/>
                <a:ea typeface="Open Sans"/>
                <a:cs typeface="Open Sans"/>
              </a:rPr>
              <a:t>No wrong door</a:t>
            </a:r>
          </a:p>
          <a:p>
            <a:r>
              <a:rPr lang="en-US">
                <a:latin typeface="Open Sans"/>
                <a:ea typeface="Open Sans"/>
                <a:cs typeface="Open Sans"/>
              </a:rPr>
              <a:t>Collaborative approach - "All Hands On Deck"</a:t>
            </a:r>
            <a:endParaRPr lang="en-US"/>
          </a:p>
        </p:txBody>
      </p:sp>
    </p:spTree>
    <p:extLst>
      <p:ext uri="{BB962C8B-B14F-4D97-AF65-F5344CB8AC3E}">
        <p14:creationId xmlns:p14="http://schemas.microsoft.com/office/powerpoint/2010/main" val="208872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E5B9F-F966-4E2A-0B1C-830536C8C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FFD5A-8D28-676A-DBF6-CEB91B09C956}"/>
              </a:ext>
            </a:extLst>
          </p:cNvPr>
          <p:cNvSpPr>
            <a:spLocks noGrp="1"/>
          </p:cNvSpPr>
          <p:nvPr>
            <p:ph type="title"/>
          </p:nvPr>
        </p:nvSpPr>
        <p:spPr>
          <a:xfrm>
            <a:off x="838200" y="154572"/>
            <a:ext cx="8730673" cy="1325563"/>
          </a:xfrm>
        </p:spPr>
        <p:txBody>
          <a:bodyPr>
            <a:normAutofit/>
          </a:bodyPr>
          <a:lstStyle/>
          <a:p>
            <a:r>
              <a:rPr lang="en-US" sz="4000"/>
              <a:t>Getting Buy In</a:t>
            </a:r>
          </a:p>
        </p:txBody>
      </p:sp>
      <p:sp>
        <p:nvSpPr>
          <p:cNvPr id="4" name="Content Placeholder 3">
            <a:extLst>
              <a:ext uri="{FF2B5EF4-FFF2-40B4-BE49-F238E27FC236}">
                <a16:creationId xmlns:a16="http://schemas.microsoft.com/office/drawing/2014/main" id="{95F38B62-4219-F8C2-BAC7-385801F20E87}"/>
              </a:ext>
            </a:extLst>
          </p:cNvPr>
          <p:cNvSpPr>
            <a:spLocks noGrp="1"/>
          </p:cNvSpPr>
          <p:nvPr>
            <p:ph idx="1"/>
          </p:nvPr>
        </p:nvSpPr>
        <p:spPr>
          <a:xfrm>
            <a:off x="838200" y="2179377"/>
            <a:ext cx="10515600" cy="2265201"/>
          </a:xfrm>
        </p:spPr>
        <p:txBody>
          <a:bodyPr>
            <a:normAutofit/>
          </a:bodyPr>
          <a:lstStyle/>
          <a:p>
            <a:pPr marL="0" indent="0" algn="ctr">
              <a:buNone/>
            </a:pPr>
            <a:r>
              <a:rPr lang="en-US" sz="3600"/>
              <a:t>Build a shared understanding of active outreach and a commitment from all staff to be a part of this work.</a:t>
            </a:r>
          </a:p>
        </p:txBody>
      </p:sp>
      <p:pic>
        <p:nvPicPr>
          <p:cNvPr id="5" name="Picture 4" descr="A person in a boat with oars in water&#10;&#10;Description automatically generated">
            <a:extLst>
              <a:ext uri="{FF2B5EF4-FFF2-40B4-BE49-F238E27FC236}">
                <a16:creationId xmlns:a16="http://schemas.microsoft.com/office/drawing/2014/main" id="{708F802A-6826-EA9B-4123-73CF9091786E}"/>
              </a:ext>
            </a:extLst>
          </p:cNvPr>
          <p:cNvPicPr>
            <a:picLocks noChangeAspect="1"/>
          </p:cNvPicPr>
          <p:nvPr/>
        </p:nvPicPr>
        <p:blipFill>
          <a:blip r:embed="rId3"/>
          <a:stretch>
            <a:fillRect/>
          </a:stretch>
        </p:blipFill>
        <p:spPr>
          <a:xfrm>
            <a:off x="3048000" y="4442724"/>
            <a:ext cx="6096000" cy="1802605"/>
          </a:xfrm>
          <a:prstGeom prst="rect">
            <a:avLst/>
          </a:prstGeom>
        </p:spPr>
      </p:pic>
    </p:spTree>
    <p:extLst>
      <p:ext uri="{BB962C8B-B14F-4D97-AF65-F5344CB8AC3E}">
        <p14:creationId xmlns:p14="http://schemas.microsoft.com/office/powerpoint/2010/main" val="2226723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55080-2F01-D777-D165-7D2DC096A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479E57-770C-719F-EB5F-5D19BF3B2BEA}"/>
              </a:ext>
            </a:extLst>
          </p:cNvPr>
          <p:cNvSpPr>
            <a:spLocks noGrp="1"/>
          </p:cNvSpPr>
          <p:nvPr>
            <p:ph type="title"/>
          </p:nvPr>
        </p:nvSpPr>
        <p:spPr/>
        <p:txBody>
          <a:bodyPr>
            <a:normAutofit/>
          </a:bodyPr>
          <a:lstStyle/>
          <a:p>
            <a:r>
              <a:rPr lang="en-US" sz="4000"/>
              <a:t>Getting Buy In</a:t>
            </a:r>
          </a:p>
        </p:txBody>
      </p:sp>
      <p:sp>
        <p:nvSpPr>
          <p:cNvPr id="4" name="Content Placeholder 3">
            <a:extLst>
              <a:ext uri="{FF2B5EF4-FFF2-40B4-BE49-F238E27FC236}">
                <a16:creationId xmlns:a16="http://schemas.microsoft.com/office/drawing/2014/main" id="{6EE0879C-7140-0686-905C-B440510B8797}"/>
              </a:ext>
            </a:extLst>
          </p:cNvPr>
          <p:cNvSpPr>
            <a:spLocks noGrp="1"/>
          </p:cNvSpPr>
          <p:nvPr>
            <p:ph idx="1"/>
          </p:nvPr>
        </p:nvSpPr>
        <p:spPr>
          <a:xfrm>
            <a:off x="838200" y="2497383"/>
            <a:ext cx="10515600" cy="4200279"/>
          </a:xfrm>
        </p:spPr>
        <p:txBody>
          <a:bodyPr>
            <a:normAutofit/>
          </a:bodyPr>
          <a:lstStyle/>
          <a:p>
            <a:pPr marL="0" indent="0" algn="ctr">
              <a:buNone/>
            </a:pPr>
            <a:r>
              <a:rPr lang="en-US" sz="3600"/>
              <a:t>Work with community partners and stakeholders to find champions for the work you are doing.</a:t>
            </a:r>
          </a:p>
        </p:txBody>
      </p:sp>
    </p:spTree>
    <p:extLst>
      <p:ext uri="{BB962C8B-B14F-4D97-AF65-F5344CB8AC3E}">
        <p14:creationId xmlns:p14="http://schemas.microsoft.com/office/powerpoint/2010/main" val="980057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E471-72CE-659A-2130-839F62654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80A63-21A6-1B57-03ED-7D9BDC5EDA9F}"/>
              </a:ext>
            </a:extLst>
          </p:cNvPr>
          <p:cNvSpPr>
            <a:spLocks noGrp="1"/>
          </p:cNvSpPr>
          <p:nvPr>
            <p:ph type="title"/>
          </p:nvPr>
        </p:nvSpPr>
        <p:spPr/>
        <p:txBody>
          <a:bodyPr>
            <a:normAutofit/>
          </a:bodyPr>
          <a:lstStyle/>
          <a:p>
            <a:r>
              <a:rPr lang="en-US" sz="4000"/>
              <a:t>Getting Buy In</a:t>
            </a:r>
          </a:p>
        </p:txBody>
      </p:sp>
      <p:sp>
        <p:nvSpPr>
          <p:cNvPr id="4" name="Content Placeholder 3">
            <a:extLst>
              <a:ext uri="{FF2B5EF4-FFF2-40B4-BE49-F238E27FC236}">
                <a16:creationId xmlns:a16="http://schemas.microsoft.com/office/drawing/2014/main" id="{09597C9C-967F-3DB1-68FC-67D2BC72FD90}"/>
              </a:ext>
            </a:extLst>
          </p:cNvPr>
          <p:cNvSpPr>
            <a:spLocks noGrp="1"/>
          </p:cNvSpPr>
          <p:nvPr>
            <p:ph idx="1"/>
          </p:nvPr>
        </p:nvSpPr>
        <p:spPr>
          <a:xfrm>
            <a:off x="838200" y="2497383"/>
            <a:ext cx="10515600" cy="4200279"/>
          </a:xfrm>
        </p:spPr>
        <p:txBody>
          <a:bodyPr>
            <a:normAutofit/>
          </a:bodyPr>
          <a:lstStyle/>
          <a:p>
            <a:pPr marL="0" indent="0" algn="ctr">
              <a:buNone/>
            </a:pPr>
            <a:r>
              <a:rPr lang="en-US" sz="3600"/>
              <a:t>Build outreach into all planning, including budget and staffing allocations. </a:t>
            </a:r>
          </a:p>
        </p:txBody>
      </p:sp>
    </p:spTree>
    <p:extLst>
      <p:ext uri="{BB962C8B-B14F-4D97-AF65-F5344CB8AC3E}">
        <p14:creationId xmlns:p14="http://schemas.microsoft.com/office/powerpoint/2010/main" val="227537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5BEA-0182-712F-DAAF-5BB2AF8F0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515A9-983A-2711-65C2-A3F497727FC8}"/>
              </a:ext>
            </a:extLst>
          </p:cNvPr>
          <p:cNvSpPr>
            <a:spLocks noGrp="1"/>
          </p:cNvSpPr>
          <p:nvPr>
            <p:ph type="title"/>
          </p:nvPr>
        </p:nvSpPr>
        <p:spPr/>
        <p:txBody>
          <a:bodyPr>
            <a:normAutofit/>
          </a:bodyPr>
          <a:lstStyle/>
          <a:p>
            <a:r>
              <a:rPr lang="en-US" sz="4000"/>
              <a:t>Getting Buy In</a:t>
            </a:r>
          </a:p>
        </p:txBody>
      </p:sp>
      <p:sp>
        <p:nvSpPr>
          <p:cNvPr id="4" name="Content Placeholder 3">
            <a:extLst>
              <a:ext uri="{FF2B5EF4-FFF2-40B4-BE49-F238E27FC236}">
                <a16:creationId xmlns:a16="http://schemas.microsoft.com/office/drawing/2014/main" id="{1C98C7BA-B0AD-D4A6-F7C7-61B6177C583A}"/>
              </a:ext>
            </a:extLst>
          </p:cNvPr>
          <p:cNvSpPr>
            <a:spLocks noGrp="1"/>
          </p:cNvSpPr>
          <p:nvPr>
            <p:ph idx="1"/>
          </p:nvPr>
        </p:nvSpPr>
        <p:spPr>
          <a:xfrm>
            <a:off x="838200" y="2497383"/>
            <a:ext cx="10515600" cy="4200279"/>
          </a:xfrm>
        </p:spPr>
        <p:txBody>
          <a:bodyPr vert="horz" lIns="91440" tIns="45720" rIns="91440" bIns="45720" rtlCol="0" anchor="t">
            <a:normAutofit/>
          </a:bodyPr>
          <a:lstStyle/>
          <a:p>
            <a:pPr marL="0" indent="0" algn="ctr">
              <a:buNone/>
            </a:pPr>
            <a:r>
              <a:rPr lang="en-US" sz="3600">
                <a:latin typeface="Open Sans"/>
                <a:ea typeface="Open Sans"/>
                <a:cs typeface="Open Sans"/>
              </a:rPr>
              <a:t>Focus on consistency and sustainability. </a:t>
            </a:r>
            <a:endParaRPr lang="en-US" sz="3600"/>
          </a:p>
        </p:txBody>
      </p:sp>
    </p:spTree>
    <p:extLst>
      <p:ext uri="{BB962C8B-B14F-4D97-AF65-F5344CB8AC3E}">
        <p14:creationId xmlns:p14="http://schemas.microsoft.com/office/powerpoint/2010/main" val="4281847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5BAB09-F5F6-A7ED-91E2-F5CBE111E546}"/>
              </a:ext>
            </a:extLst>
          </p:cNvPr>
          <p:cNvSpPr>
            <a:spLocks noGrp="1"/>
          </p:cNvSpPr>
          <p:nvPr>
            <p:ph type="body" idx="1"/>
          </p:nvPr>
        </p:nvSpPr>
        <p:spPr>
          <a:xfrm>
            <a:off x="616501" y="5973417"/>
            <a:ext cx="8968134" cy="735496"/>
          </a:xfrm>
        </p:spPr>
        <p:txBody>
          <a:bodyPr>
            <a:normAutofit fontScale="55000" lnSpcReduction="20000"/>
          </a:bodyPr>
          <a:lstStyle/>
          <a:p>
            <a:r>
              <a:rPr lang="en-US" sz="1800" b="0" i="0">
                <a:effectLst/>
                <a:latin typeface="Open Sans" panose="020B0606030504020204" pitchFamily="34" charset="0"/>
              </a:rPr>
              <a:t>This project is supported, </a:t>
            </a:r>
            <a:r>
              <a:rPr lang="en-US" sz="1800"/>
              <a:t>in part,</a:t>
            </a:r>
            <a:r>
              <a:rPr lang="en-US" sz="1800" b="0" i="0">
                <a:effectLst/>
                <a:latin typeface="Open Sans" panose="020B0606030504020204" pitchFamily="34" charset="0"/>
              </a:rPr>
              <a:t> by the Health Resources and Services Administration (HRSA) of the U.S. Department of Health and Human Services (HHS) as part of an award totaling $650,000. The contents are those of the author(s) and do not necessarily represent the official views of, nor an endorsement, by HRSA, HHS, or the U.S. Government. For more information, please visit HRSA.gov. </a:t>
            </a:r>
            <a:endParaRPr lang="en-US" sz="1800"/>
          </a:p>
          <a:p>
            <a:endParaRPr lang="en-US"/>
          </a:p>
        </p:txBody>
      </p:sp>
      <p:sp>
        <p:nvSpPr>
          <p:cNvPr id="5" name="Title 1">
            <a:extLst>
              <a:ext uri="{FF2B5EF4-FFF2-40B4-BE49-F238E27FC236}">
                <a16:creationId xmlns:a16="http://schemas.microsoft.com/office/drawing/2014/main" id="{491947B1-B7D3-D181-5FC3-6C57F8CC93C6}"/>
              </a:ext>
            </a:extLst>
          </p:cNvPr>
          <p:cNvSpPr>
            <a:spLocks noGrp="1"/>
          </p:cNvSpPr>
          <p:nvPr>
            <p:ph type="title"/>
          </p:nvPr>
        </p:nvSpPr>
        <p:spPr>
          <a:xfrm>
            <a:off x="2915478" y="335307"/>
            <a:ext cx="7431157" cy="1325563"/>
          </a:xfrm>
        </p:spPr>
        <p:txBody>
          <a:bodyPr>
            <a:normAutofit/>
          </a:bodyPr>
          <a:lstStyle/>
          <a:p>
            <a:r>
              <a:rPr lang="en-US"/>
              <a:t>Project Overview</a:t>
            </a:r>
          </a:p>
        </p:txBody>
      </p:sp>
      <p:sp>
        <p:nvSpPr>
          <p:cNvPr id="6" name="Text Placeholder 2">
            <a:extLst>
              <a:ext uri="{FF2B5EF4-FFF2-40B4-BE49-F238E27FC236}">
                <a16:creationId xmlns:a16="http://schemas.microsoft.com/office/drawing/2014/main" id="{9BE1BE3D-223A-A31F-325C-3DEC7F787AF9}"/>
              </a:ext>
            </a:extLst>
          </p:cNvPr>
          <p:cNvSpPr txBox="1">
            <a:spLocks/>
          </p:cNvSpPr>
          <p:nvPr/>
        </p:nvSpPr>
        <p:spPr>
          <a:xfrm>
            <a:off x="616501" y="2597150"/>
            <a:ext cx="9332569" cy="831850"/>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0"/>
              </a:spcBef>
              <a:buFont typeface="Arial" panose="020B0604020202020204" pitchFamily="34" charset="0"/>
              <a:buNone/>
              <a:defRPr sz="2400" kern="1200">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125000"/>
              </a:lnSpc>
              <a:spcBef>
                <a:spcPts val="0"/>
              </a:spcBef>
              <a:buFont typeface="Arial" panose="020B0604020202020204" pitchFamily="34" charset="0"/>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25000"/>
              </a:lnSpc>
              <a:spcBef>
                <a:spcPts val="0"/>
              </a:spcBef>
              <a:buFont typeface="Arial" panose="020B0604020202020204" pitchFamily="34" charset="0"/>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5000"/>
              </a:lnSpc>
              <a:spcBef>
                <a:spcPts val="0"/>
              </a:spcBef>
              <a:buFont typeface="Arial" panose="020B0604020202020204" pitchFamily="34" charset="0"/>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5000"/>
              </a:lnSpc>
              <a:spcBef>
                <a:spcPts val="0"/>
              </a:spcBef>
              <a:buFont typeface="Arial" panose="020B0604020202020204" pitchFamily="34" charset="0"/>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a:p>
        </p:txBody>
      </p:sp>
      <p:sp>
        <p:nvSpPr>
          <p:cNvPr id="8" name="Text Placeholder 2">
            <a:extLst>
              <a:ext uri="{FF2B5EF4-FFF2-40B4-BE49-F238E27FC236}">
                <a16:creationId xmlns:a16="http://schemas.microsoft.com/office/drawing/2014/main" id="{F5BB2B15-56AC-6094-2BB7-DC86359E81E7}"/>
              </a:ext>
            </a:extLst>
          </p:cNvPr>
          <p:cNvSpPr txBox="1">
            <a:spLocks/>
          </p:cNvSpPr>
          <p:nvPr/>
        </p:nvSpPr>
        <p:spPr>
          <a:xfrm>
            <a:off x="953882" y="2488027"/>
            <a:ext cx="9561443" cy="2869372"/>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125000"/>
              </a:lnSpc>
              <a:spcBef>
                <a:spcPts val="0"/>
              </a:spcBef>
              <a:buFont typeface="Arial" panose="020B0604020202020204" pitchFamily="34" charset="0"/>
              <a:buNone/>
              <a:defRPr sz="2400" kern="1200">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125000"/>
              </a:lnSpc>
              <a:spcBef>
                <a:spcPts val="0"/>
              </a:spcBef>
              <a:buFont typeface="Arial" panose="020B0604020202020204" pitchFamily="34" charset="0"/>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25000"/>
              </a:lnSpc>
              <a:spcBef>
                <a:spcPts val="0"/>
              </a:spcBef>
              <a:buFont typeface="Arial" panose="020B0604020202020204" pitchFamily="34" charset="0"/>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5000"/>
              </a:lnSpc>
              <a:spcBef>
                <a:spcPts val="0"/>
              </a:spcBef>
              <a:buFont typeface="Arial" panose="020B0604020202020204" pitchFamily="34" charset="0"/>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5000"/>
              </a:lnSpc>
              <a:spcBef>
                <a:spcPts val="0"/>
              </a:spcBef>
              <a:buFont typeface="Arial" panose="020B0604020202020204" pitchFamily="34" charset="0"/>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fontAlgn="base"/>
            <a:r>
              <a:rPr lang="en-US" sz="4900" b="0" i="0">
                <a:solidFill>
                  <a:srgbClr val="073475"/>
                </a:solidFill>
                <a:effectLst/>
              </a:rPr>
              <a:t>Family Voices was awarded funding from the Lucile Packard Foundation and Maternal Child Health Bureau (MCHB) to help families understand and address issues related to the unwinding of the Public Health Emergency.  </a:t>
            </a:r>
          </a:p>
          <a:p>
            <a:pPr algn="l" rtl="0" fontAlgn="base"/>
            <a:br>
              <a:rPr lang="en-US" sz="4900" b="0" i="0">
                <a:solidFill>
                  <a:srgbClr val="073475"/>
                </a:solidFill>
                <a:effectLst/>
              </a:rPr>
            </a:br>
            <a:r>
              <a:rPr lang="en-US" sz="4900" b="0" i="0">
                <a:solidFill>
                  <a:srgbClr val="073475"/>
                </a:solidFill>
                <a:effectLst/>
              </a:rPr>
              <a:t>Many families of medically complex children are impacted by the Medicaid unwinding</a:t>
            </a:r>
            <a:r>
              <a:rPr lang="en-US" sz="4900">
                <a:solidFill>
                  <a:srgbClr val="073475"/>
                </a:solidFill>
              </a:rPr>
              <a:t>. </a:t>
            </a:r>
            <a:r>
              <a:rPr lang="en-US" sz="4900" b="0" i="0">
                <a:solidFill>
                  <a:srgbClr val="073475"/>
                </a:solidFill>
                <a:effectLst/>
              </a:rPr>
              <a:t>Famil</a:t>
            </a:r>
            <a:r>
              <a:rPr lang="en-US" sz="4900">
                <a:solidFill>
                  <a:srgbClr val="073475"/>
                </a:solidFill>
              </a:rPr>
              <a:t>y Voices will work with the F2F/AOs, Manatt and other partners to reach out to families from the national network to support understanding the process and changes. </a:t>
            </a:r>
            <a:endParaRPr lang="en-US"/>
          </a:p>
        </p:txBody>
      </p:sp>
    </p:spTree>
    <p:extLst>
      <p:ext uri="{BB962C8B-B14F-4D97-AF65-F5344CB8AC3E}">
        <p14:creationId xmlns:p14="http://schemas.microsoft.com/office/powerpoint/2010/main" val="4238186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852E-1397-ABE7-8E70-C82D330E8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516A5-C019-D63F-B243-00110CB659BA}"/>
              </a:ext>
            </a:extLst>
          </p:cNvPr>
          <p:cNvSpPr>
            <a:spLocks noGrp="1"/>
          </p:cNvSpPr>
          <p:nvPr>
            <p:ph type="title"/>
          </p:nvPr>
        </p:nvSpPr>
        <p:spPr/>
        <p:txBody>
          <a:bodyPr>
            <a:normAutofit/>
          </a:bodyPr>
          <a:lstStyle/>
          <a:p>
            <a:r>
              <a:rPr lang="en-US" sz="4000"/>
              <a:t>Getting Buy In</a:t>
            </a:r>
          </a:p>
        </p:txBody>
      </p:sp>
      <p:sp>
        <p:nvSpPr>
          <p:cNvPr id="4" name="Content Placeholder 3">
            <a:extLst>
              <a:ext uri="{FF2B5EF4-FFF2-40B4-BE49-F238E27FC236}">
                <a16:creationId xmlns:a16="http://schemas.microsoft.com/office/drawing/2014/main" id="{326FA3CC-7BD3-9AF6-DF53-0C8020DBE081}"/>
              </a:ext>
            </a:extLst>
          </p:cNvPr>
          <p:cNvSpPr>
            <a:spLocks noGrp="1"/>
          </p:cNvSpPr>
          <p:nvPr>
            <p:ph idx="1"/>
          </p:nvPr>
        </p:nvSpPr>
        <p:spPr>
          <a:xfrm>
            <a:off x="838200" y="2497383"/>
            <a:ext cx="10515600" cy="4200279"/>
          </a:xfrm>
        </p:spPr>
        <p:txBody>
          <a:bodyPr>
            <a:normAutofit/>
          </a:bodyPr>
          <a:lstStyle/>
          <a:p>
            <a:pPr marL="0" indent="0" algn="ctr">
              <a:buNone/>
            </a:pPr>
            <a:r>
              <a:rPr lang="en-US" sz="3600"/>
              <a:t>Age is not necessarily correlated to social media comfort or skill levels. </a:t>
            </a:r>
          </a:p>
        </p:txBody>
      </p:sp>
    </p:spTree>
    <p:extLst>
      <p:ext uri="{BB962C8B-B14F-4D97-AF65-F5344CB8AC3E}">
        <p14:creationId xmlns:p14="http://schemas.microsoft.com/office/powerpoint/2010/main" val="4156931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92DB6-D171-BF24-ABA0-6747BCFA0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2B2BC-F814-84BC-8100-A5FDDEC2EEB7}"/>
              </a:ext>
            </a:extLst>
          </p:cNvPr>
          <p:cNvSpPr>
            <a:spLocks noGrp="1"/>
          </p:cNvSpPr>
          <p:nvPr>
            <p:ph type="title"/>
          </p:nvPr>
        </p:nvSpPr>
        <p:spPr/>
        <p:txBody>
          <a:bodyPr>
            <a:normAutofit/>
          </a:bodyPr>
          <a:lstStyle/>
          <a:p>
            <a:r>
              <a:rPr lang="en-US" sz="4000"/>
              <a:t>Getting Buy In</a:t>
            </a:r>
          </a:p>
        </p:txBody>
      </p:sp>
      <p:sp>
        <p:nvSpPr>
          <p:cNvPr id="4" name="Content Placeholder 3">
            <a:extLst>
              <a:ext uri="{FF2B5EF4-FFF2-40B4-BE49-F238E27FC236}">
                <a16:creationId xmlns:a16="http://schemas.microsoft.com/office/drawing/2014/main" id="{3F415D74-80DD-CFA1-0838-38A9995D2AEE}"/>
              </a:ext>
            </a:extLst>
          </p:cNvPr>
          <p:cNvSpPr>
            <a:spLocks noGrp="1"/>
          </p:cNvSpPr>
          <p:nvPr>
            <p:ph idx="1"/>
          </p:nvPr>
        </p:nvSpPr>
        <p:spPr>
          <a:xfrm>
            <a:off x="838200" y="2497383"/>
            <a:ext cx="10515600" cy="4200279"/>
          </a:xfrm>
        </p:spPr>
        <p:txBody>
          <a:bodyPr>
            <a:normAutofit/>
          </a:bodyPr>
          <a:lstStyle/>
          <a:p>
            <a:pPr marL="0" indent="0" algn="ctr">
              <a:buNone/>
            </a:pPr>
            <a:r>
              <a:rPr lang="en-US" sz="3600"/>
              <a:t>Make sure policies and procedures align with the goals you have set. </a:t>
            </a:r>
          </a:p>
        </p:txBody>
      </p:sp>
    </p:spTree>
    <p:extLst>
      <p:ext uri="{BB962C8B-B14F-4D97-AF65-F5344CB8AC3E}">
        <p14:creationId xmlns:p14="http://schemas.microsoft.com/office/powerpoint/2010/main" val="423613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63494-C364-ED8E-43EC-CBCD3617B74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DC52FF6-31B7-FB6B-1C82-AB05983DAFB2}"/>
              </a:ext>
            </a:extLst>
          </p:cNvPr>
          <p:cNvSpPr>
            <a:spLocks noGrp="1"/>
          </p:cNvSpPr>
          <p:nvPr>
            <p:ph type="body" sz="quarter" idx="13"/>
          </p:nvPr>
        </p:nvSpPr>
        <p:spPr/>
        <p:txBody>
          <a:bodyPr/>
          <a:lstStyle/>
          <a:p>
            <a:endParaRPr lang="en-US"/>
          </a:p>
        </p:txBody>
      </p:sp>
      <p:sp>
        <p:nvSpPr>
          <p:cNvPr id="2" name="Title 1">
            <a:extLst>
              <a:ext uri="{FF2B5EF4-FFF2-40B4-BE49-F238E27FC236}">
                <a16:creationId xmlns:a16="http://schemas.microsoft.com/office/drawing/2014/main" id="{E5938F24-C330-C1A1-901E-272578D01AF8}"/>
              </a:ext>
            </a:extLst>
          </p:cNvPr>
          <p:cNvSpPr>
            <a:spLocks noGrp="1"/>
          </p:cNvSpPr>
          <p:nvPr>
            <p:ph type="title" idx="4294967295"/>
          </p:nvPr>
        </p:nvSpPr>
        <p:spPr>
          <a:xfrm>
            <a:off x="-1135421" y="-180256"/>
            <a:ext cx="10221912" cy="1893888"/>
          </a:xfrm>
        </p:spPr>
        <p:txBody>
          <a:bodyPr>
            <a:normAutofit/>
          </a:bodyPr>
          <a:lstStyle/>
          <a:p>
            <a:pPr algn="ctr">
              <a:lnSpc>
                <a:spcPct val="100000"/>
              </a:lnSpc>
            </a:pPr>
            <a:r>
              <a:rPr lang="en-US" sz="5800">
                <a:solidFill>
                  <a:schemeClr val="bg1"/>
                </a:solidFill>
                <a:latin typeface="Open Sans"/>
                <a:ea typeface="Open Sans"/>
                <a:cs typeface="Open Sans"/>
              </a:rPr>
              <a:t>What's Working?</a:t>
            </a:r>
            <a:endParaRPr lang="en-US">
              <a:solidFill>
                <a:schemeClr val="bg1"/>
              </a:solidFill>
            </a:endParaRPr>
          </a:p>
        </p:txBody>
      </p:sp>
      <p:sp>
        <p:nvSpPr>
          <p:cNvPr id="4" name="Content Placeholder 2">
            <a:extLst>
              <a:ext uri="{FF2B5EF4-FFF2-40B4-BE49-F238E27FC236}">
                <a16:creationId xmlns:a16="http://schemas.microsoft.com/office/drawing/2014/main" id="{8004C1AD-BFD6-E13B-53A9-E2206CDE5166}"/>
              </a:ext>
            </a:extLst>
          </p:cNvPr>
          <p:cNvSpPr txBox="1">
            <a:spLocks/>
          </p:cNvSpPr>
          <p:nvPr/>
        </p:nvSpPr>
        <p:spPr>
          <a:xfrm>
            <a:off x="443033" y="1486563"/>
            <a:ext cx="9481256" cy="4199948"/>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25000"/>
              </a:lnSpc>
              <a:spcBef>
                <a:spcPts val="0"/>
              </a:spcBef>
              <a:spcAft>
                <a:spcPts val="1200"/>
              </a:spcAft>
              <a:buFont typeface="Arial" panose="020B0604020202020204" pitchFamily="34" charset="0"/>
              <a:buNone/>
              <a:defRPr sz="2400" kern="1200">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125000"/>
              </a:lnSpc>
              <a:spcBef>
                <a:spcPts val="0"/>
              </a:spcBef>
              <a:spcAft>
                <a:spcPts val="1200"/>
              </a:spcAft>
              <a:buFont typeface="Arial" panose="020B0604020202020204" pitchFamily="34" charset="0"/>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25000"/>
              </a:lnSpc>
              <a:spcBef>
                <a:spcPts val="0"/>
              </a:spcBef>
              <a:spcAft>
                <a:spcPts val="1200"/>
              </a:spcAft>
              <a:buFont typeface="Arial" panose="020B0604020202020204" pitchFamily="34" charset="0"/>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5000"/>
              </a:lnSpc>
              <a:spcBef>
                <a:spcPts val="0"/>
              </a:spcBef>
              <a:spcAft>
                <a:spcPts val="1200"/>
              </a:spcAft>
              <a:buFont typeface="Arial" panose="020B0604020202020204" pitchFamily="34" charset="0"/>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5000"/>
              </a:lnSpc>
              <a:spcBef>
                <a:spcPts val="0"/>
              </a:spcBef>
              <a:spcAft>
                <a:spcPts val="1200"/>
              </a:spcAft>
              <a:buFont typeface="Arial" panose="020B0604020202020204" pitchFamily="34" charset="0"/>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50000"/>
              </a:lnSpc>
              <a:spcAft>
                <a:spcPts val="0"/>
              </a:spcAft>
              <a:buChar char="•"/>
            </a:pPr>
            <a:r>
              <a:rPr lang="en-US" sz="2800">
                <a:solidFill>
                  <a:srgbClr val="073475"/>
                </a:solidFill>
                <a:latin typeface="Open Sans"/>
                <a:ea typeface="Calibri"/>
                <a:cs typeface="Calibri"/>
              </a:rPr>
              <a:t>A story or an example of a time that you saw an outreach strategy make a difference in an outcome? </a:t>
            </a:r>
            <a:endParaRPr lang="en-US"/>
          </a:p>
          <a:p>
            <a:pPr marL="457200" indent="-457200">
              <a:lnSpc>
                <a:spcPct val="150000"/>
              </a:lnSpc>
              <a:spcAft>
                <a:spcPts val="0"/>
              </a:spcAft>
              <a:buChar char="•"/>
            </a:pPr>
            <a:r>
              <a:rPr lang="en-US" sz="2800">
                <a:solidFill>
                  <a:srgbClr val="073475"/>
                </a:solidFill>
                <a:latin typeface="Open Sans"/>
                <a:ea typeface="Calibri"/>
                <a:cs typeface="Calibri"/>
              </a:rPr>
              <a:t>What is working for your team? </a:t>
            </a:r>
            <a:endParaRPr lang="en-US"/>
          </a:p>
          <a:p>
            <a:pPr marL="457200" indent="-457200">
              <a:lnSpc>
                <a:spcPct val="150000"/>
              </a:lnSpc>
              <a:spcAft>
                <a:spcPts val="0"/>
              </a:spcAft>
              <a:buChar char="•"/>
            </a:pPr>
            <a:r>
              <a:rPr lang="en-US" sz="2800">
                <a:solidFill>
                  <a:srgbClr val="073475"/>
                </a:solidFill>
                <a:latin typeface="Open Sans"/>
                <a:ea typeface="Calibri"/>
                <a:cs typeface="Calibri"/>
              </a:rPr>
              <a:t>What has worked for other teams you have worked with? </a:t>
            </a:r>
            <a:endParaRPr lang="en-US"/>
          </a:p>
          <a:p>
            <a:pPr marL="457200" indent="-457200">
              <a:lnSpc>
                <a:spcPct val="150000"/>
              </a:lnSpc>
              <a:spcAft>
                <a:spcPts val="0"/>
              </a:spcAft>
              <a:buChar char="•"/>
            </a:pPr>
            <a:r>
              <a:rPr lang="en-US" sz="2800">
                <a:solidFill>
                  <a:srgbClr val="073475"/>
                </a:solidFill>
                <a:latin typeface="Open Sans"/>
                <a:ea typeface="Calibri"/>
                <a:cs typeface="Calibri"/>
              </a:rPr>
              <a:t>Has anyone had a social media post go viral? </a:t>
            </a:r>
            <a:endParaRPr lang="en-US"/>
          </a:p>
          <a:p>
            <a:pPr marL="457200" indent="-457200">
              <a:lnSpc>
                <a:spcPct val="150000"/>
              </a:lnSpc>
              <a:spcAft>
                <a:spcPts val="0"/>
              </a:spcAft>
              <a:buChar char="•"/>
            </a:pPr>
            <a:r>
              <a:rPr lang="en-US" sz="2800">
                <a:solidFill>
                  <a:srgbClr val="073475"/>
                </a:solidFill>
                <a:latin typeface="Open Sans"/>
                <a:ea typeface="Calibri"/>
                <a:cs typeface="Calibri"/>
              </a:rPr>
              <a:t>Do we have anyone here with a large TikTok following? </a:t>
            </a:r>
            <a:endParaRPr lang="en-US"/>
          </a:p>
          <a:p>
            <a:pPr marL="457200" indent="-457200">
              <a:lnSpc>
                <a:spcPct val="150000"/>
              </a:lnSpc>
              <a:spcAft>
                <a:spcPts val="0"/>
              </a:spcAft>
              <a:buChar char="•"/>
            </a:pPr>
            <a:r>
              <a:rPr lang="en-US" sz="2800">
                <a:solidFill>
                  <a:srgbClr val="073475"/>
                </a:solidFill>
                <a:latin typeface="Open Sans"/>
                <a:ea typeface="Calibri"/>
                <a:cs typeface="Calibri"/>
              </a:rPr>
              <a:t>What low- or no-tech strategies have you found effective?</a:t>
            </a:r>
            <a:endParaRPr lang="en-US"/>
          </a:p>
          <a:p>
            <a:endParaRPr lang="en-US"/>
          </a:p>
        </p:txBody>
      </p:sp>
    </p:spTree>
    <p:extLst>
      <p:ext uri="{BB962C8B-B14F-4D97-AF65-F5344CB8AC3E}">
        <p14:creationId xmlns:p14="http://schemas.microsoft.com/office/powerpoint/2010/main" val="3703572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36B3-0092-55A3-C4C1-1ADE688486A8}"/>
              </a:ext>
            </a:extLst>
          </p:cNvPr>
          <p:cNvSpPr>
            <a:spLocks noGrp="1"/>
          </p:cNvSpPr>
          <p:nvPr>
            <p:ph type="title"/>
          </p:nvPr>
        </p:nvSpPr>
        <p:spPr>
          <a:xfrm>
            <a:off x="371774" y="430153"/>
            <a:ext cx="10515600" cy="2852737"/>
          </a:xfrm>
        </p:spPr>
        <p:txBody>
          <a:bodyPr/>
          <a:lstStyle/>
          <a:p>
            <a:pPr algn="ctr"/>
            <a:r>
              <a:rPr lang="en-US">
                <a:latin typeface="Open Sans"/>
                <a:ea typeface="Open Sans"/>
                <a:cs typeface="Open Sans"/>
              </a:rPr>
              <a:t>Review</a:t>
            </a:r>
            <a:endParaRPr lang="en-US"/>
          </a:p>
        </p:txBody>
      </p:sp>
      <p:sp>
        <p:nvSpPr>
          <p:cNvPr id="3" name="Content Placeholder 2">
            <a:extLst>
              <a:ext uri="{FF2B5EF4-FFF2-40B4-BE49-F238E27FC236}">
                <a16:creationId xmlns:a16="http://schemas.microsoft.com/office/drawing/2014/main" id="{46F7817C-E253-905D-39BC-E173D11601F6}"/>
              </a:ext>
            </a:extLst>
          </p:cNvPr>
          <p:cNvSpPr>
            <a:spLocks noGrp="1"/>
          </p:cNvSpPr>
          <p:nvPr>
            <p:ph type="body" idx="1"/>
          </p:nvPr>
        </p:nvSpPr>
        <p:spPr>
          <a:xfrm>
            <a:off x="853440" y="3554294"/>
            <a:ext cx="9444502" cy="2621620"/>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a:solidFill>
                  <a:srgbClr val="073475"/>
                </a:solidFill>
              </a:rPr>
              <a:t>Learn the distinction between passive and active outreach.</a:t>
            </a:r>
          </a:p>
          <a:p>
            <a:pPr marL="342900" indent="-342900">
              <a:buFont typeface="Arial" panose="020B0604020202020204" pitchFamily="34" charset="0"/>
              <a:buChar char="•"/>
            </a:pPr>
            <a:r>
              <a:rPr lang="en-US">
                <a:solidFill>
                  <a:srgbClr val="073475"/>
                </a:solidFill>
              </a:rPr>
              <a:t>Understand the six parts of the outreach cycle and how to use this model to increase community impact.</a:t>
            </a:r>
          </a:p>
          <a:p>
            <a:pPr marL="342900" indent="-342900">
              <a:buFont typeface="Arial" panose="020B0604020202020204" pitchFamily="34" charset="0"/>
              <a:buChar char="•"/>
            </a:pPr>
            <a:r>
              <a:rPr lang="en-US">
                <a:solidFill>
                  <a:srgbClr val="073475"/>
                </a:solidFill>
              </a:rPr>
              <a:t>Describe effective strategies for building a culture of outreach within an organization. </a:t>
            </a:r>
          </a:p>
        </p:txBody>
      </p:sp>
    </p:spTree>
    <p:extLst>
      <p:ext uri="{BB962C8B-B14F-4D97-AF65-F5344CB8AC3E}">
        <p14:creationId xmlns:p14="http://schemas.microsoft.com/office/powerpoint/2010/main" val="2410128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63494-C364-ED8E-43EC-CBCD3617B74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DC52FF6-31B7-FB6B-1C82-AB05983DAFB2}"/>
              </a:ext>
            </a:extLst>
          </p:cNvPr>
          <p:cNvSpPr>
            <a:spLocks noGrp="1"/>
          </p:cNvSpPr>
          <p:nvPr>
            <p:ph type="body" sz="quarter" idx="13"/>
          </p:nvPr>
        </p:nvSpPr>
        <p:spPr/>
        <p:txBody>
          <a:bodyPr/>
          <a:lstStyle/>
          <a:p>
            <a:endParaRPr lang="en-US"/>
          </a:p>
        </p:txBody>
      </p:sp>
      <p:sp>
        <p:nvSpPr>
          <p:cNvPr id="2" name="Title 1">
            <a:extLst>
              <a:ext uri="{FF2B5EF4-FFF2-40B4-BE49-F238E27FC236}">
                <a16:creationId xmlns:a16="http://schemas.microsoft.com/office/drawing/2014/main" id="{E5938F24-C330-C1A1-901E-272578D01AF8}"/>
              </a:ext>
            </a:extLst>
          </p:cNvPr>
          <p:cNvSpPr>
            <a:spLocks noGrp="1"/>
          </p:cNvSpPr>
          <p:nvPr>
            <p:ph type="title" idx="4294967295"/>
          </p:nvPr>
        </p:nvSpPr>
        <p:spPr>
          <a:xfrm>
            <a:off x="-1135421" y="-180256"/>
            <a:ext cx="10221912" cy="1893888"/>
          </a:xfrm>
        </p:spPr>
        <p:txBody>
          <a:bodyPr>
            <a:normAutofit/>
          </a:bodyPr>
          <a:lstStyle/>
          <a:p>
            <a:pPr algn="ctr">
              <a:lnSpc>
                <a:spcPct val="100000"/>
              </a:lnSpc>
            </a:pPr>
            <a:r>
              <a:rPr lang="en-US" sz="5800">
                <a:solidFill>
                  <a:schemeClr val="bg1"/>
                </a:solidFill>
                <a:latin typeface="Open Sans"/>
                <a:ea typeface="Open Sans"/>
                <a:cs typeface="Open Sans"/>
              </a:rPr>
              <a:t>Sticky Notes</a:t>
            </a:r>
            <a:endParaRPr lang="en-US" sz="5800">
              <a:solidFill>
                <a:schemeClr val="bg1"/>
              </a:solidFill>
            </a:endParaRPr>
          </a:p>
        </p:txBody>
      </p:sp>
      <p:pic>
        <p:nvPicPr>
          <p:cNvPr id="3" name="Picture 2" descr="A person with sticky notes on her forehead&#10;&#10;Description automatically generated">
            <a:extLst>
              <a:ext uri="{FF2B5EF4-FFF2-40B4-BE49-F238E27FC236}">
                <a16:creationId xmlns:a16="http://schemas.microsoft.com/office/drawing/2014/main" id="{9C082449-D8AD-1605-F0D6-011AF31114E3}"/>
              </a:ext>
            </a:extLst>
          </p:cNvPr>
          <p:cNvPicPr>
            <a:picLocks noChangeAspect="1"/>
          </p:cNvPicPr>
          <p:nvPr/>
        </p:nvPicPr>
        <p:blipFill>
          <a:blip r:embed="rId3"/>
          <a:stretch>
            <a:fillRect/>
          </a:stretch>
        </p:blipFill>
        <p:spPr>
          <a:xfrm>
            <a:off x="557123" y="1599481"/>
            <a:ext cx="4766094" cy="4780471"/>
          </a:xfrm>
          <a:prstGeom prst="rect">
            <a:avLst/>
          </a:prstGeom>
        </p:spPr>
      </p:pic>
      <p:sp>
        <p:nvSpPr>
          <p:cNvPr id="6" name="TextBox 5">
            <a:extLst>
              <a:ext uri="{FF2B5EF4-FFF2-40B4-BE49-F238E27FC236}">
                <a16:creationId xmlns:a16="http://schemas.microsoft.com/office/drawing/2014/main" id="{145FE6F2-15DD-D8D3-417F-D9F6AE2AFE8A}"/>
              </a:ext>
            </a:extLst>
          </p:cNvPr>
          <p:cNvSpPr txBox="1"/>
          <p:nvPr/>
        </p:nvSpPr>
        <p:spPr>
          <a:xfrm>
            <a:off x="5669238" y="2568637"/>
            <a:ext cx="415540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rgbClr val="073475"/>
                </a:solidFill>
                <a:latin typeface="Open Sans"/>
                <a:ea typeface="Calibri"/>
                <a:cs typeface="Calibri"/>
              </a:rPr>
              <a:t>What is ONE thing I heard today that is important enough to go on a sticky note?</a:t>
            </a:r>
            <a:endParaRPr lang="en-US" sz="3600" err="1">
              <a:solidFill>
                <a:srgbClr val="000000"/>
              </a:solidFill>
              <a:latin typeface="Open Sans"/>
              <a:ea typeface="Open Sans"/>
              <a:cs typeface="Open Sans"/>
            </a:endParaRPr>
          </a:p>
        </p:txBody>
      </p:sp>
    </p:spTree>
    <p:extLst>
      <p:ext uri="{BB962C8B-B14F-4D97-AF65-F5344CB8AC3E}">
        <p14:creationId xmlns:p14="http://schemas.microsoft.com/office/powerpoint/2010/main" val="1153866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AEF64-699D-E08A-0D9F-BE3EF4EA86E3}"/>
              </a:ext>
            </a:extLst>
          </p:cNvPr>
          <p:cNvSpPr>
            <a:spLocks noGrp="1"/>
          </p:cNvSpPr>
          <p:nvPr>
            <p:ph type="body" sz="quarter" idx="13"/>
          </p:nvPr>
        </p:nvSpPr>
        <p:spPr/>
        <p:txBody>
          <a:bodyPr/>
          <a:lstStyle/>
          <a:p>
            <a:r>
              <a:rPr lang="en-US">
                <a:solidFill>
                  <a:schemeClr val="bg1"/>
                </a:solidFill>
              </a:rPr>
              <a:t>Post-Session Questions</a:t>
            </a:r>
          </a:p>
        </p:txBody>
      </p:sp>
      <p:sp>
        <p:nvSpPr>
          <p:cNvPr id="3" name="TextBox 2">
            <a:extLst>
              <a:ext uri="{FF2B5EF4-FFF2-40B4-BE49-F238E27FC236}">
                <a16:creationId xmlns:a16="http://schemas.microsoft.com/office/drawing/2014/main" id="{E875215C-0347-AE5B-4CA1-C97C530332ED}"/>
              </a:ext>
            </a:extLst>
          </p:cNvPr>
          <p:cNvSpPr txBox="1"/>
          <p:nvPr/>
        </p:nvSpPr>
        <p:spPr>
          <a:xfrm>
            <a:off x="1130751" y="4786692"/>
            <a:ext cx="83777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73475"/>
                </a:solidFill>
                <a:latin typeface="Open Sans" panose="020B0606030504020204" pitchFamily="34" charset="0"/>
                <a:ea typeface="Open Sans" panose="020B0606030504020204" pitchFamily="34" charset="0"/>
                <a:cs typeface="Open Sans" panose="020B0606030504020204" pitchFamily="34" charset="0"/>
              </a:rPr>
              <a:t>https://www.surveymonkey.com/r/StayCoveredMod5Post</a:t>
            </a:r>
          </a:p>
        </p:txBody>
      </p:sp>
      <p:pic>
        <p:nvPicPr>
          <p:cNvPr id="4" name="Picture 3" descr="A qr code with black squares&#10;&#10;Description automatically generated">
            <a:extLst>
              <a:ext uri="{FF2B5EF4-FFF2-40B4-BE49-F238E27FC236}">
                <a16:creationId xmlns:a16="http://schemas.microsoft.com/office/drawing/2014/main" id="{8EC8421B-FEE5-0050-FAD7-0969AA41195F}"/>
              </a:ext>
            </a:extLst>
          </p:cNvPr>
          <p:cNvPicPr>
            <a:picLocks noChangeAspect="1"/>
          </p:cNvPicPr>
          <p:nvPr/>
        </p:nvPicPr>
        <p:blipFill>
          <a:blip r:embed="rId3"/>
          <a:stretch>
            <a:fillRect/>
          </a:stretch>
        </p:blipFill>
        <p:spPr>
          <a:xfrm>
            <a:off x="4100423" y="2008517"/>
            <a:ext cx="2438400" cy="2438400"/>
          </a:xfrm>
          <a:prstGeom prst="rect">
            <a:avLst/>
          </a:prstGeom>
        </p:spPr>
      </p:pic>
    </p:spTree>
    <p:extLst>
      <p:ext uri="{BB962C8B-B14F-4D97-AF65-F5344CB8AC3E}">
        <p14:creationId xmlns:p14="http://schemas.microsoft.com/office/powerpoint/2010/main" val="1344436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04AB9-61D9-6631-8063-25AF212FB6C6}"/>
              </a:ext>
            </a:extLst>
          </p:cNvPr>
          <p:cNvSpPr>
            <a:spLocks noGrp="1"/>
          </p:cNvSpPr>
          <p:nvPr>
            <p:ph type="body" sz="quarter" idx="15"/>
          </p:nvPr>
        </p:nvSpPr>
        <p:spPr>
          <a:xfrm>
            <a:off x="920495" y="2924620"/>
            <a:ext cx="4791456" cy="2269172"/>
          </a:xfrm>
          <a:ln>
            <a:solidFill>
              <a:srgbClr val="073475"/>
            </a:solidFill>
          </a:ln>
        </p:spPr>
        <p:txBody>
          <a:bodyPr>
            <a:normAutofit/>
          </a:bodyPr>
          <a:lstStyle/>
          <a:p>
            <a:pPr marL="0" indent="0" algn="ctr">
              <a:buNone/>
            </a:pPr>
            <a:endParaRPr lang="en-US" dirty="0"/>
          </a:p>
          <a:p>
            <a:pPr marL="0" indent="0" algn="ctr">
              <a:buNone/>
            </a:pPr>
            <a:r>
              <a:rPr lang="en-US" dirty="0">
                <a:solidFill>
                  <a:srgbClr val="FF0000"/>
                </a:solidFill>
              </a:rPr>
              <a:t>Update with your Contact Information</a:t>
            </a:r>
          </a:p>
        </p:txBody>
      </p:sp>
      <p:sp>
        <p:nvSpPr>
          <p:cNvPr id="3" name="Text Placeholder 1">
            <a:extLst>
              <a:ext uri="{FF2B5EF4-FFF2-40B4-BE49-F238E27FC236}">
                <a16:creationId xmlns:a16="http://schemas.microsoft.com/office/drawing/2014/main" id="{DB7640ED-56D7-B0FF-EB85-B67A27C04077}"/>
              </a:ext>
            </a:extLst>
          </p:cNvPr>
          <p:cNvSpPr txBox="1">
            <a:spLocks/>
          </p:cNvSpPr>
          <p:nvPr/>
        </p:nvSpPr>
        <p:spPr>
          <a:xfrm>
            <a:off x="6480049" y="2924620"/>
            <a:ext cx="4791456" cy="2269172"/>
          </a:xfrm>
          <a:prstGeom prst="rect">
            <a:avLst/>
          </a:prstGeom>
          <a:ln>
            <a:solidFill>
              <a:srgbClr val="073475"/>
            </a:solidFill>
          </a:ln>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solidFill>
                  <a:srgbClr val="FF0000"/>
                </a:solidFill>
              </a:rPr>
              <a:t>Update with your Contact Information</a:t>
            </a:r>
          </a:p>
        </p:txBody>
      </p:sp>
    </p:spTree>
    <p:extLst>
      <p:ext uri="{BB962C8B-B14F-4D97-AF65-F5344CB8AC3E}">
        <p14:creationId xmlns:p14="http://schemas.microsoft.com/office/powerpoint/2010/main" val="138755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36B3-0092-55A3-C4C1-1ADE688486A8}"/>
              </a:ext>
            </a:extLst>
          </p:cNvPr>
          <p:cNvSpPr>
            <a:spLocks noGrp="1"/>
          </p:cNvSpPr>
          <p:nvPr>
            <p:ph type="title"/>
          </p:nvPr>
        </p:nvSpPr>
        <p:spPr/>
        <p:txBody>
          <a:bodyPr/>
          <a:lstStyle/>
          <a:p>
            <a:r>
              <a:rPr lang="en-US"/>
              <a:t>Objective</a:t>
            </a:r>
          </a:p>
        </p:txBody>
      </p:sp>
      <p:sp>
        <p:nvSpPr>
          <p:cNvPr id="3" name="Content Placeholder 2">
            <a:extLst>
              <a:ext uri="{FF2B5EF4-FFF2-40B4-BE49-F238E27FC236}">
                <a16:creationId xmlns:a16="http://schemas.microsoft.com/office/drawing/2014/main" id="{46F7817C-E253-905D-39BC-E173D11601F6}"/>
              </a:ext>
            </a:extLst>
          </p:cNvPr>
          <p:cNvSpPr>
            <a:spLocks noGrp="1"/>
          </p:cNvSpPr>
          <p:nvPr>
            <p:ph idx="1"/>
          </p:nvPr>
        </p:nvSpPr>
        <p:spPr/>
        <p:txBody>
          <a:bodyPr>
            <a:normAutofit/>
          </a:bodyPr>
          <a:lstStyle/>
          <a:p>
            <a:r>
              <a:rPr lang="en-US" dirty="0"/>
              <a:t>Learn the distinction between passive and active outreach.</a:t>
            </a:r>
          </a:p>
          <a:p>
            <a:r>
              <a:rPr lang="en-US" dirty="0"/>
              <a:t>Understand the six parts of the outreach cycle and how to use this model to increase community impact.</a:t>
            </a:r>
          </a:p>
          <a:p>
            <a:r>
              <a:rPr lang="en-US" dirty="0"/>
              <a:t>Describe effective strategies for building a culture of outreach within an organization. </a:t>
            </a:r>
          </a:p>
        </p:txBody>
      </p:sp>
    </p:spTree>
    <p:extLst>
      <p:ext uri="{BB962C8B-B14F-4D97-AF65-F5344CB8AC3E}">
        <p14:creationId xmlns:p14="http://schemas.microsoft.com/office/powerpoint/2010/main" val="270551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AEF64-699D-E08A-0D9F-BE3EF4EA86E3}"/>
              </a:ext>
            </a:extLst>
          </p:cNvPr>
          <p:cNvSpPr>
            <a:spLocks noGrp="1"/>
          </p:cNvSpPr>
          <p:nvPr>
            <p:ph type="body" sz="quarter" idx="13"/>
          </p:nvPr>
        </p:nvSpPr>
        <p:spPr/>
        <p:txBody>
          <a:bodyPr/>
          <a:lstStyle/>
          <a:p>
            <a:r>
              <a:rPr lang="en-US">
                <a:solidFill>
                  <a:schemeClr val="bg1"/>
                </a:solidFill>
              </a:rPr>
              <a:t>Pre-Session Questions</a:t>
            </a:r>
          </a:p>
        </p:txBody>
      </p:sp>
      <p:sp>
        <p:nvSpPr>
          <p:cNvPr id="7" name="Content Placeholder 10">
            <a:extLst>
              <a:ext uri="{FF2B5EF4-FFF2-40B4-BE49-F238E27FC236}">
                <a16:creationId xmlns:a16="http://schemas.microsoft.com/office/drawing/2014/main" id="{301A1FD1-1312-42A9-13AF-18A4F06FBCE5}"/>
              </a:ext>
            </a:extLst>
          </p:cNvPr>
          <p:cNvSpPr txBox="1">
            <a:spLocks/>
          </p:cNvSpPr>
          <p:nvPr/>
        </p:nvSpPr>
        <p:spPr>
          <a:xfrm>
            <a:off x="2540479" y="4375068"/>
            <a:ext cx="5715000" cy="2242941"/>
          </a:xfrm>
          <a:prstGeom prst="rect">
            <a:avLst/>
          </a:prstGeom>
        </p:spPr>
        <p:txBody>
          <a:bodyPr lIns="91440" tIns="45720" rIns="91440" bIns="45720" anchor="t"/>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a:p>
        </p:txBody>
      </p:sp>
      <p:sp>
        <p:nvSpPr>
          <p:cNvPr id="3" name="TextBox 2">
            <a:extLst>
              <a:ext uri="{FF2B5EF4-FFF2-40B4-BE49-F238E27FC236}">
                <a16:creationId xmlns:a16="http://schemas.microsoft.com/office/drawing/2014/main" id="{D42ACC82-D2E5-6663-782D-14054A071A2E}"/>
              </a:ext>
            </a:extLst>
          </p:cNvPr>
          <p:cNvSpPr txBox="1"/>
          <p:nvPr/>
        </p:nvSpPr>
        <p:spPr>
          <a:xfrm>
            <a:off x="138023" y="4954438"/>
            <a:ext cx="1001814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073475"/>
                </a:solidFill>
                <a:ea typeface="+mn-lt"/>
                <a:cs typeface="+mn-lt"/>
              </a:rPr>
              <a:t>https://www.surveymonkey.com/r/StayCoveredMod5Pre</a:t>
            </a:r>
            <a:endParaRPr lang="en-US" sz="2800">
              <a:cs typeface="Calibri"/>
            </a:endParaRPr>
          </a:p>
          <a:p>
            <a:pPr algn="ctr"/>
            <a:endParaRPr lang="en-US" sz="3200">
              <a:solidFill>
                <a:srgbClr val="073475"/>
              </a:solidFill>
              <a:cs typeface="Calibri"/>
            </a:endParaRPr>
          </a:p>
        </p:txBody>
      </p:sp>
      <p:pic>
        <p:nvPicPr>
          <p:cNvPr id="4" name="Picture 3" descr="A qr code with black squares&#10;&#10;Description automatically generated">
            <a:extLst>
              <a:ext uri="{FF2B5EF4-FFF2-40B4-BE49-F238E27FC236}">
                <a16:creationId xmlns:a16="http://schemas.microsoft.com/office/drawing/2014/main" id="{5691C3CA-223F-CE0C-7299-F2D0D3E832CC}"/>
              </a:ext>
            </a:extLst>
          </p:cNvPr>
          <p:cNvPicPr>
            <a:picLocks noChangeAspect="1"/>
          </p:cNvPicPr>
          <p:nvPr/>
        </p:nvPicPr>
        <p:blipFill>
          <a:blip r:embed="rId3"/>
          <a:stretch>
            <a:fillRect/>
          </a:stretch>
        </p:blipFill>
        <p:spPr>
          <a:xfrm>
            <a:off x="3913517" y="2094781"/>
            <a:ext cx="2438400" cy="2438400"/>
          </a:xfrm>
          <a:prstGeom prst="rect">
            <a:avLst/>
          </a:prstGeom>
        </p:spPr>
      </p:pic>
    </p:spTree>
    <p:extLst>
      <p:ext uri="{BB962C8B-B14F-4D97-AF65-F5344CB8AC3E}">
        <p14:creationId xmlns:p14="http://schemas.microsoft.com/office/powerpoint/2010/main" val="180714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5245-AD6B-4AED-A715-6BD5D4B3D40E}"/>
              </a:ext>
            </a:extLst>
          </p:cNvPr>
          <p:cNvSpPr>
            <a:spLocks noGrp="1"/>
          </p:cNvSpPr>
          <p:nvPr>
            <p:ph type="title"/>
          </p:nvPr>
        </p:nvSpPr>
        <p:spPr>
          <a:xfrm>
            <a:off x="163286" y="3429000"/>
            <a:ext cx="10221686" cy="1894114"/>
          </a:xfrm>
        </p:spPr>
        <p:txBody>
          <a:bodyPr>
            <a:normAutofit/>
          </a:bodyPr>
          <a:lstStyle/>
          <a:p>
            <a:pPr algn="ctr">
              <a:lnSpc>
                <a:spcPct val="100000"/>
              </a:lnSpc>
            </a:pPr>
            <a:r>
              <a:rPr lang="en-US" sz="5800"/>
              <a:t>Defining Outreach</a:t>
            </a:r>
          </a:p>
        </p:txBody>
      </p:sp>
    </p:spTree>
    <p:extLst>
      <p:ext uri="{BB962C8B-B14F-4D97-AF65-F5344CB8AC3E}">
        <p14:creationId xmlns:p14="http://schemas.microsoft.com/office/powerpoint/2010/main" val="369876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9EB13-377D-8026-B0B8-E3AEA924D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016D1-C3D6-2871-3A70-4C62AFF92087}"/>
              </a:ext>
            </a:extLst>
          </p:cNvPr>
          <p:cNvSpPr>
            <a:spLocks noGrp="1"/>
          </p:cNvSpPr>
          <p:nvPr>
            <p:ph type="title"/>
          </p:nvPr>
        </p:nvSpPr>
        <p:spPr/>
        <p:txBody>
          <a:bodyPr/>
          <a:lstStyle/>
          <a:p>
            <a:r>
              <a:rPr lang="en-US"/>
              <a:t>Defining Outreach	</a:t>
            </a:r>
          </a:p>
        </p:txBody>
      </p:sp>
      <p:sp>
        <p:nvSpPr>
          <p:cNvPr id="3" name="Content Placeholder 2">
            <a:extLst>
              <a:ext uri="{FF2B5EF4-FFF2-40B4-BE49-F238E27FC236}">
                <a16:creationId xmlns:a16="http://schemas.microsoft.com/office/drawing/2014/main" id="{7813C8A3-37BA-DF72-9A9D-B218B48F1994}"/>
              </a:ext>
            </a:extLst>
          </p:cNvPr>
          <p:cNvSpPr>
            <a:spLocks noGrp="1"/>
          </p:cNvSpPr>
          <p:nvPr>
            <p:ph idx="1"/>
          </p:nvPr>
        </p:nvSpPr>
        <p:spPr>
          <a:xfrm>
            <a:off x="838200" y="2600448"/>
            <a:ext cx="10515600" cy="1657104"/>
          </a:xfrm>
        </p:spPr>
        <p:txBody>
          <a:bodyPr>
            <a:normAutofit/>
          </a:bodyPr>
          <a:lstStyle/>
          <a:p>
            <a:pPr marL="0" indent="0" algn="ctr">
              <a:buNone/>
            </a:pPr>
            <a:r>
              <a:rPr lang="en-US" sz="3600"/>
              <a:t>Outreach is sharing information to increase awareness of available services. </a:t>
            </a:r>
          </a:p>
        </p:txBody>
      </p:sp>
    </p:spTree>
    <p:extLst>
      <p:ext uri="{BB962C8B-B14F-4D97-AF65-F5344CB8AC3E}">
        <p14:creationId xmlns:p14="http://schemas.microsoft.com/office/powerpoint/2010/main" val="51582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EEAA6-D290-DA9A-BE67-FF781E017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8E7C9-9D61-C1AA-2930-1BBA26375ABF}"/>
              </a:ext>
            </a:extLst>
          </p:cNvPr>
          <p:cNvSpPr>
            <a:spLocks noGrp="1"/>
          </p:cNvSpPr>
          <p:nvPr>
            <p:ph type="title"/>
          </p:nvPr>
        </p:nvSpPr>
        <p:spPr/>
        <p:txBody>
          <a:bodyPr/>
          <a:lstStyle/>
          <a:p>
            <a:r>
              <a:rPr lang="en-US"/>
              <a:t>Defining Outreach	</a:t>
            </a:r>
          </a:p>
        </p:txBody>
      </p:sp>
      <p:pic>
        <p:nvPicPr>
          <p:cNvPr id="4" name="Picture 3" descr="A green pyramid with black text&#10;&#10;Description automatically generated">
            <a:extLst>
              <a:ext uri="{FF2B5EF4-FFF2-40B4-BE49-F238E27FC236}">
                <a16:creationId xmlns:a16="http://schemas.microsoft.com/office/drawing/2014/main" id="{9A9763F4-396C-23BC-07FD-9AB0AEC50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912407"/>
            <a:ext cx="6565900" cy="4377267"/>
          </a:xfrm>
          <a:prstGeom prst="rect">
            <a:avLst/>
          </a:prstGeom>
        </p:spPr>
      </p:pic>
    </p:spTree>
    <p:extLst>
      <p:ext uri="{BB962C8B-B14F-4D97-AF65-F5344CB8AC3E}">
        <p14:creationId xmlns:p14="http://schemas.microsoft.com/office/powerpoint/2010/main" val="2941152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1FDED-F52C-D78E-568E-B17A3FFAB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3FB5E-DD0C-63F7-B0D4-D7FB744EB4D7}"/>
              </a:ext>
            </a:extLst>
          </p:cNvPr>
          <p:cNvSpPr>
            <a:spLocks noGrp="1"/>
          </p:cNvSpPr>
          <p:nvPr>
            <p:ph type="title"/>
          </p:nvPr>
        </p:nvSpPr>
        <p:spPr/>
        <p:txBody>
          <a:bodyPr/>
          <a:lstStyle/>
          <a:p>
            <a:r>
              <a:rPr lang="en-US"/>
              <a:t>Redefining Outreach	</a:t>
            </a:r>
          </a:p>
        </p:txBody>
      </p:sp>
      <p:sp>
        <p:nvSpPr>
          <p:cNvPr id="3" name="Content Placeholder 2">
            <a:extLst>
              <a:ext uri="{FF2B5EF4-FFF2-40B4-BE49-F238E27FC236}">
                <a16:creationId xmlns:a16="http://schemas.microsoft.com/office/drawing/2014/main" id="{7F6486B2-89CF-07B5-604D-481FEEBA3FB5}"/>
              </a:ext>
            </a:extLst>
          </p:cNvPr>
          <p:cNvSpPr>
            <a:spLocks noGrp="1"/>
          </p:cNvSpPr>
          <p:nvPr>
            <p:ph idx="1"/>
          </p:nvPr>
        </p:nvSpPr>
        <p:spPr>
          <a:xfrm>
            <a:off x="-393699" y="2382868"/>
            <a:ext cx="11896436" cy="3235264"/>
          </a:xfrm>
        </p:spPr>
        <p:txBody>
          <a:bodyPr>
            <a:normAutofit/>
          </a:bodyPr>
          <a:lstStyle/>
          <a:p>
            <a:pPr marL="0" indent="0" algn="ctr">
              <a:buNone/>
            </a:pPr>
            <a:r>
              <a:rPr lang="en-US" sz="5100"/>
              <a:t>Hard-to-Reach Families</a:t>
            </a:r>
          </a:p>
          <a:p>
            <a:pPr marL="0" indent="0" algn="ctr">
              <a:buNone/>
            </a:pPr>
            <a:endParaRPr lang="en-US" sz="2000"/>
          </a:p>
          <a:p>
            <a:pPr marL="0" indent="0" algn="ctr">
              <a:buNone/>
            </a:pPr>
            <a:r>
              <a:rPr lang="en-US" sz="5100"/>
              <a:t>Hard-to-Reach Services</a:t>
            </a:r>
          </a:p>
          <a:p>
            <a:pPr marL="0" indent="0" algn="ctr">
              <a:buNone/>
            </a:pPr>
            <a:endParaRPr lang="en-US" sz="3600"/>
          </a:p>
        </p:txBody>
      </p:sp>
      <p:cxnSp>
        <p:nvCxnSpPr>
          <p:cNvPr id="5" name="Straight Connector 4">
            <a:extLst>
              <a:ext uri="{FF2B5EF4-FFF2-40B4-BE49-F238E27FC236}">
                <a16:creationId xmlns:a16="http://schemas.microsoft.com/office/drawing/2014/main" id="{95F8D8F9-8019-9388-4DA0-66E6C0741F9D}"/>
              </a:ext>
            </a:extLst>
          </p:cNvPr>
          <p:cNvCxnSpPr/>
          <p:nvPr/>
        </p:nvCxnSpPr>
        <p:spPr>
          <a:xfrm>
            <a:off x="2474769" y="2971800"/>
            <a:ext cx="61595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Arrow: Down 5">
            <a:extLst>
              <a:ext uri="{FF2B5EF4-FFF2-40B4-BE49-F238E27FC236}">
                <a16:creationId xmlns:a16="http://schemas.microsoft.com/office/drawing/2014/main" id="{F5AA186F-A7B8-4B12-475B-454707B567FA}"/>
              </a:ext>
            </a:extLst>
          </p:cNvPr>
          <p:cNvSpPr/>
          <p:nvPr/>
        </p:nvSpPr>
        <p:spPr>
          <a:xfrm>
            <a:off x="5203536" y="3380566"/>
            <a:ext cx="486064" cy="914400"/>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18439A-28E0-FD16-AC4E-1A86342AD769}"/>
              </a:ext>
            </a:extLst>
          </p:cNvPr>
          <p:cNvSpPr txBox="1"/>
          <p:nvPr/>
        </p:nvSpPr>
        <p:spPr>
          <a:xfrm>
            <a:off x="419100" y="5883898"/>
            <a:ext cx="7772400" cy="830997"/>
          </a:xfrm>
          <a:prstGeom prst="rect">
            <a:avLst/>
          </a:prstGeom>
          <a:noFill/>
        </p:spPr>
        <p:txBody>
          <a:bodyPr wrap="square" rtlCol="0">
            <a:spAutoFit/>
          </a:bodyPr>
          <a:lstStyle/>
          <a:p>
            <a:r>
              <a:rPr lang="en-US" sz="1200">
                <a:latin typeface="Open Sans" panose="020B0606030504020204" pitchFamily="34" charset="0"/>
                <a:ea typeface="Open Sans" panose="020B0606030504020204" pitchFamily="34" charset="0"/>
                <a:cs typeface="Open Sans" panose="020B0606030504020204" pitchFamily="34" charset="0"/>
              </a:rPr>
              <a:t>U.S. Department of Health and Human Services, Administration for Children and Families, Office of Head Start, National Center on Parent, Family, and Community Engagement. (2020). Family Outreach Series—Strategies for Outreach to All Families: Overview (2nd ed., rev.). Family Outreach Series Strategies for Outreach to All Families: Overview (2nd ed., rev.)</a:t>
            </a:r>
          </a:p>
        </p:txBody>
      </p:sp>
    </p:spTree>
    <p:extLst>
      <p:ext uri="{BB962C8B-B14F-4D97-AF65-F5344CB8AC3E}">
        <p14:creationId xmlns:p14="http://schemas.microsoft.com/office/powerpoint/2010/main" val="351722721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DB46C7B-1101-458B-9BEC-D37B46E36887}">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9c22e28-4fbe-4dc7-a1bb-2dbaf88ad309" xsi:nil="true"/>
    <lcf76f155ced4ddcb4097134ff3c332f xmlns="4c92958d-ce68-42fb-b3e7-98127e2d11d1">
      <Terms xmlns="http://schemas.microsoft.com/office/infopath/2007/PartnerControls"/>
    </lcf76f155ced4ddcb4097134ff3c332f>
    <SharedWithUsers xmlns="39c22e28-4fbe-4dc7-a1bb-2dbaf88ad309">
      <UserInfo>
        <DisplayName>Victor Vizcarrondo Velez</DisplayName>
        <AccountId>20</AccountId>
        <AccountType/>
      </UserInfo>
      <UserInfo>
        <DisplayName>Tori Yepez</DisplayName>
        <AccountId>22</AccountId>
        <AccountType/>
      </UserInfo>
      <UserInfo>
        <DisplayName>Nikki Montgomery</DisplayName>
        <AccountId>28</AccountId>
        <AccountType/>
      </UserInfo>
      <UserInfo>
        <DisplayName>Becky Burns</DisplayName>
        <AccountId>30</AccountId>
        <AccountType/>
      </UserInfo>
      <UserInfo>
        <DisplayName>Roseani Sanchez</DisplayName>
        <AccountId>12</AccountId>
        <AccountType/>
      </UserInfo>
      <UserInfo>
        <DisplayName>Vanessa Rodriguez</DisplayName>
        <AccountId>13</AccountId>
        <AccountType/>
      </UserInfo>
      <UserInfo>
        <DisplayName>Suzanne Farris</DisplayName>
        <AccountId>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7270BCAFA3364C84F6F5FA917FE643" ma:contentTypeVersion="16" ma:contentTypeDescription="Create a new document." ma:contentTypeScope="" ma:versionID="82ebb44424db3840d12ca5aae44b2a3d">
  <xsd:schema xmlns:xsd="http://www.w3.org/2001/XMLSchema" xmlns:xs="http://www.w3.org/2001/XMLSchema" xmlns:p="http://schemas.microsoft.com/office/2006/metadata/properties" xmlns:ns2="4c92958d-ce68-42fb-b3e7-98127e2d11d1" xmlns:ns3="39c22e28-4fbe-4dc7-a1bb-2dbaf88ad309" targetNamespace="http://schemas.microsoft.com/office/2006/metadata/properties" ma:root="true" ma:fieldsID="4783da4d285b0c420ab980f2feafa3df" ns2:_="" ns3:_="">
    <xsd:import namespace="4c92958d-ce68-42fb-b3e7-98127e2d11d1"/>
    <xsd:import namespace="39c22e28-4fbe-4dc7-a1bb-2dbaf88ad3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2958d-ce68-42fb-b3e7-98127e2d11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01b1f3a-a0ae-4aac-ae31-bfad1cda828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22e28-4fbe-4dc7-a1bb-2dbaf88ad3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669fcd7-561b-41eb-aed5-c5db830b67ac}" ma:internalName="TaxCatchAll" ma:showField="CatchAllData" ma:web="39c22e28-4fbe-4dc7-a1bb-2dbaf88ad30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8836B6-8A92-4F75-B96F-703C512884AB}">
  <ds:schemaRefs>
    <ds:schemaRef ds:uri="39c22e28-4fbe-4dc7-a1bb-2dbaf88ad309"/>
    <ds:schemaRef ds:uri="4c92958d-ce68-42fb-b3e7-98127e2d11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E9A8EB8-C8DD-4F6E-9271-148734A74961}">
  <ds:schemaRefs>
    <ds:schemaRef ds:uri="http://schemas.microsoft.com/sharepoint/v3/contenttype/forms"/>
  </ds:schemaRefs>
</ds:datastoreItem>
</file>

<file path=customXml/itemProps3.xml><?xml version="1.0" encoding="utf-8"?>
<ds:datastoreItem xmlns:ds="http://schemas.openxmlformats.org/officeDocument/2006/customXml" ds:itemID="{AABD25B0-C36D-4A74-8333-C1190CED4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2958d-ce68-42fb-b3e7-98127e2d11d1"/>
    <ds:schemaRef ds:uri="39c22e28-4fbe-4dc7-a1bb-2dbaf88ad3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TotalTime>
  <Words>7035</Words>
  <Application>Microsoft Office PowerPoint</Application>
  <PresentationFormat>Widescreen</PresentationFormat>
  <Paragraphs>303</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Open Sans</vt:lpstr>
      <vt:lpstr>Times New Roman</vt:lpstr>
      <vt:lpstr>1_Custom Design</vt:lpstr>
      <vt:lpstr>Creating Effective Outreach Campaigns</vt:lpstr>
      <vt:lpstr>PowerPoint Presentation</vt:lpstr>
      <vt:lpstr>Project Overview</vt:lpstr>
      <vt:lpstr>Objective</vt:lpstr>
      <vt:lpstr>PowerPoint Presentation</vt:lpstr>
      <vt:lpstr>Defining Outreach</vt:lpstr>
      <vt:lpstr>Defining Outreach </vt:lpstr>
      <vt:lpstr>Defining Outreach </vt:lpstr>
      <vt:lpstr>Redefining Outreach </vt:lpstr>
      <vt:lpstr>RE-Defining Outreach </vt:lpstr>
      <vt:lpstr>RE-Defining Outreach </vt:lpstr>
      <vt:lpstr>Passive Outreach vs. Active Outreach </vt:lpstr>
      <vt:lpstr>Cycle of Outreach </vt:lpstr>
      <vt:lpstr>Cycle of Outreach </vt:lpstr>
      <vt:lpstr>Conduct a Needs Assessment</vt:lpstr>
      <vt:lpstr>Identify the End Goal</vt:lpstr>
      <vt:lpstr>Develop a Strategy</vt:lpstr>
      <vt:lpstr>Build Partnerships</vt:lpstr>
      <vt:lpstr>Build Partnerships</vt:lpstr>
      <vt:lpstr>Craft the Message</vt:lpstr>
      <vt:lpstr>Craft the Message</vt:lpstr>
      <vt:lpstr>Measure Your Impact</vt:lpstr>
      <vt:lpstr>Cycle of Outreach </vt:lpstr>
      <vt:lpstr>Creating a Culture of Outreach </vt:lpstr>
      <vt:lpstr>A Culture of Active Outreach</vt:lpstr>
      <vt:lpstr>Getting Buy In</vt:lpstr>
      <vt:lpstr>Getting Buy In</vt:lpstr>
      <vt:lpstr>Getting Buy In</vt:lpstr>
      <vt:lpstr>Getting Buy In</vt:lpstr>
      <vt:lpstr>Getting Buy In</vt:lpstr>
      <vt:lpstr>Getting Buy In</vt:lpstr>
      <vt:lpstr>What's Working?</vt:lpstr>
      <vt:lpstr>Review</vt:lpstr>
      <vt:lpstr>Sticky Notes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Whitney</dc:creator>
  <cp:lastModifiedBy>Suzanne Farris</cp:lastModifiedBy>
  <cp:revision>3</cp:revision>
  <dcterms:created xsi:type="dcterms:W3CDTF">2020-09-03T16:03:42Z</dcterms:created>
  <dcterms:modified xsi:type="dcterms:W3CDTF">2024-04-26T16:54:03Z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0x010100EC7270BCAFA3364C84F6F5FA917FE643</vt:lpwstr>
  </property>
  <property fmtid="{D5CDD505-2E9C-101B-9397-08002B2CF9AE}" pid="3" name="MediaServiceImageTags">
    <vt:lpwstr/>
  </property>
</Properties>
</file>