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6" r:id="rId2"/>
    <p:sldId id="258" r:id="rId3"/>
    <p:sldId id="272" r:id="rId4"/>
    <p:sldId id="257" r:id="rId5"/>
    <p:sldId id="273" r:id="rId6"/>
    <p:sldId id="267" r:id="rId7"/>
    <p:sldId id="274" r:id="rId8"/>
    <p:sldId id="275" r:id="rId9"/>
    <p:sldId id="285" r:id="rId10"/>
    <p:sldId id="286" r:id="rId11"/>
    <p:sldId id="277" r:id="rId12"/>
    <p:sldId id="287" r:id="rId13"/>
    <p:sldId id="288" r:id="rId14"/>
    <p:sldId id="289" r:id="rId15"/>
    <p:sldId id="278" r:id="rId16"/>
    <p:sldId id="290" r:id="rId17"/>
    <p:sldId id="280" r:id="rId18"/>
    <p:sldId id="279" r:id="rId19"/>
    <p:sldId id="291" r:id="rId20"/>
    <p:sldId id="284" r:id="rId21"/>
    <p:sldId id="283" r:id="rId22"/>
    <p:sldId id="265" r:id="rId23"/>
    <p:sldId id="266"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59837" autoAdjust="0"/>
  </p:normalViewPr>
  <p:slideViewPr>
    <p:cSldViewPr>
      <p:cViewPr varScale="1">
        <p:scale>
          <a:sx n="65" d="100"/>
          <a:sy n="65" d="100"/>
        </p:scale>
        <p:origin x="70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20"/>
    </p:cViewPr>
  </p:sorterViewPr>
  <p:notesViewPr>
    <p:cSldViewPr>
      <p:cViewPr varScale="1">
        <p:scale>
          <a:sx n="85" d="100"/>
          <a:sy n="85" d="100"/>
        </p:scale>
        <p:origin x="38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39807B-E2B1-4D2E-AD87-2E1ADD2AF5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4CC4A1-D9E4-4D2F-AB2A-A70C91E868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D5E133-0B9D-497E-A64E-CB8FCE5EDDF4}" type="datetimeFigureOut">
              <a:rPr lang="en-US" smtClean="0"/>
              <a:t>5/23/2019</a:t>
            </a:fld>
            <a:endParaRPr lang="en-US"/>
          </a:p>
        </p:txBody>
      </p:sp>
      <p:sp>
        <p:nvSpPr>
          <p:cNvPr id="4" name="Footer Placeholder 3">
            <a:extLst>
              <a:ext uri="{FF2B5EF4-FFF2-40B4-BE49-F238E27FC236}">
                <a16:creationId xmlns:a16="http://schemas.microsoft.com/office/drawing/2014/main" id="{2A55D87B-8012-41FE-8604-01C6C2C38B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1E14B6-150A-4933-AF26-22E0BBF2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A893D8-E0DA-48E3-9F48-AC52D576E2FC}" type="slidenum">
              <a:rPr lang="en-US" smtClean="0"/>
              <a:t>‹#›</a:t>
            </a:fld>
            <a:endParaRPr lang="en-US"/>
          </a:p>
        </p:txBody>
      </p:sp>
    </p:spTree>
    <p:extLst>
      <p:ext uri="{BB962C8B-B14F-4D97-AF65-F5344CB8AC3E}">
        <p14:creationId xmlns:p14="http://schemas.microsoft.com/office/powerpoint/2010/main" val="11763505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DA480D-527E-4DAD-9681-63B3DD46BD50}" type="datetimeFigureOut">
              <a:rPr lang="en-US" smtClean="0"/>
              <a:t>5/23/2019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32B143-C712-4955-9E24-9EAA0720D5B4}" type="slidenum">
              <a:rPr lang="en-US" smtClean="0"/>
              <a:t>‹#›</a:t>
            </a:fld>
            <a:endParaRPr lang="en-US"/>
          </a:p>
        </p:txBody>
      </p:sp>
    </p:spTree>
    <p:extLst>
      <p:ext uri="{BB962C8B-B14F-4D97-AF65-F5344CB8AC3E}">
        <p14:creationId xmlns:p14="http://schemas.microsoft.com/office/powerpoint/2010/main" val="26671575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Will –technology information</a:t>
            </a:r>
          </a:p>
          <a:p>
            <a:pPr rtl="0"/>
            <a:r>
              <a:rPr lang="en-US" dirty="0"/>
              <a:t>Dawn - welcome</a:t>
            </a:r>
          </a:p>
          <a:p>
            <a:pPr rtl="0"/>
            <a:r>
              <a:rPr lang="en-US" dirty="0"/>
              <a:t>Thank you for joining us today! This is the third of a three part webinar series on Starting and Maintaining Youth Advisory Boards. This series is produced by KASA, Kids as Self Advocates in partnership with </a:t>
            </a: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SPAN Parent Advocacy Network, </a:t>
            </a:r>
            <a:r>
              <a:rPr lang="en-US" sz="1200" b="0" i="0" kern="1200" dirty="0">
                <a:solidFill>
                  <a:schemeClr val="tx1"/>
                </a:solidFill>
                <a:effectLst/>
                <a:latin typeface="+mn-lt"/>
                <a:ea typeface="+mn-ea"/>
                <a:cs typeface="+mn-cs"/>
              </a:rPr>
              <a:t>REACH for Transition, Vermont Family Network, the Peal Center, Family Voices and the National Center for Family Professional Partnerships. </a:t>
            </a:r>
            <a:r>
              <a:rPr lang="en-US" dirty="0"/>
              <a:t> </a:t>
            </a:r>
          </a:p>
          <a:p>
            <a:pPr rtl="0"/>
            <a:endParaRPr lang="en-US" dirty="0"/>
          </a:p>
          <a:p>
            <a:pPr rtl="0"/>
            <a:r>
              <a:rPr lang="en-US" dirty="0"/>
              <a:t>We want to give a special thanks to NANFI LUBOGO, Co-Executive Director of PATH, Parent to Parent &amp; Family Voices of Connecticut and Dawn Monaco, Senior Parent Professional Trainer Coordinator and Co-Director of REACH for Transition at SPAN.</a:t>
            </a:r>
          </a:p>
          <a:p>
            <a:endParaRPr lang="en-US" dirty="0"/>
          </a:p>
        </p:txBody>
      </p:sp>
    </p:spTree>
    <p:extLst>
      <p:ext uri="{BB962C8B-B14F-4D97-AF65-F5344CB8AC3E}">
        <p14:creationId xmlns:p14="http://schemas.microsoft.com/office/powerpoint/2010/main" val="35354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Emily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These values guide our day-to-day interactions with each other, with the KASA network and members of our community. </a:t>
            </a:r>
            <a:r>
              <a:rPr lang="en-US" sz="1200" kern="1200" dirty="0">
                <a:solidFill>
                  <a:schemeClr val="tx1"/>
                </a:solidFill>
                <a:effectLst/>
                <a:latin typeface="+mn-lt"/>
                <a:ea typeface="+mn-ea"/>
                <a:cs typeface="+mn-cs"/>
              </a:rPr>
              <a:t>READ IT </a:t>
            </a:r>
          </a:p>
          <a:p>
            <a:endParaRPr lang="en-US" dirty="0"/>
          </a:p>
        </p:txBody>
      </p:sp>
    </p:spTree>
    <p:extLst>
      <p:ext uri="{BB962C8B-B14F-4D97-AF65-F5344CB8AC3E}">
        <p14:creationId xmlns:p14="http://schemas.microsoft.com/office/powerpoint/2010/main" val="262951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Hamza</a:t>
            </a:r>
          </a:p>
          <a:p>
            <a:r>
              <a:rPr lang="en-US" dirty="0"/>
              <a:t>Building a structure around your activities is really important to do from the get go. Everyone needs to be on the same page as they work together and they need to understand the rules to effectively participate. They don’t need to be complicated, they just need to exist and be followed.</a:t>
            </a:r>
          </a:p>
        </p:txBody>
      </p:sp>
    </p:spTree>
    <p:extLst>
      <p:ext uri="{BB962C8B-B14F-4D97-AF65-F5344CB8AC3E}">
        <p14:creationId xmlns:p14="http://schemas.microsoft.com/office/powerpoint/2010/main" val="198975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Emily</a:t>
            </a:r>
          </a:p>
          <a:p>
            <a:r>
              <a:rPr lang="en-US" sz="1200" kern="1200" dirty="0">
                <a:solidFill>
                  <a:schemeClr val="tx1"/>
                </a:solidFill>
                <a:effectLst/>
                <a:latin typeface="+mn-lt"/>
                <a:ea typeface="+mn-ea"/>
                <a:cs typeface="+mn-cs"/>
              </a:rPr>
              <a:t>Another important part of the infrastructure of a youth board includes establishing board member agreements, annual and monthly strategic plans with objective-driven meeting agendas.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KASA has a standard board member agreement that every new member signs prior to attending their first meeting. It outlines what is expected of every board member in terms of acceptable participation. It explains the member’s responsibilities and provides information about what to do if he/she cannot make a meeting.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KASA also has a strategic plan. We just updated it during the recent Family Voices Family Leadership Conference in Washington, DC. We will be using it as our guide for the next three years. It has goals, action steps and activities that will be assigned to committees and board members, then tracked over time until they are completed. It is our framework designed to move us forward and grow.</a:t>
            </a:r>
            <a:endParaRPr lang="en-US" dirty="0"/>
          </a:p>
        </p:txBody>
      </p:sp>
    </p:spTree>
    <p:extLst>
      <p:ext uri="{BB962C8B-B14F-4D97-AF65-F5344CB8AC3E}">
        <p14:creationId xmlns:p14="http://schemas.microsoft.com/office/powerpoint/2010/main" val="4267114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Hamza</a:t>
            </a:r>
          </a:p>
          <a:p>
            <a:r>
              <a:rPr lang="en-US" sz="1200" kern="1200" dirty="0">
                <a:solidFill>
                  <a:schemeClr val="tx1"/>
                </a:solidFill>
                <a:effectLst/>
                <a:latin typeface="+mn-lt"/>
                <a:ea typeface="+mn-ea"/>
                <a:cs typeface="+mn-cs"/>
              </a:rPr>
              <a:t>A youth board is a true investment for any organization. A board works best when supported by adult allies and partnering organizations. KASA has been a project of Family Voices for a number of years. Our experience has shown us that we thrive with the right combination of funding and staff support.  With out it we struggle. So when you are setting up your youth board, be sure to make a firm commitment of time and money to ensure it’s viability.</a:t>
            </a:r>
            <a:endParaRPr lang="en-US" dirty="0"/>
          </a:p>
        </p:txBody>
      </p:sp>
    </p:spTree>
    <p:extLst>
      <p:ext uri="{BB962C8B-B14F-4D97-AF65-F5344CB8AC3E}">
        <p14:creationId xmlns:p14="http://schemas.microsoft.com/office/powerpoint/2010/main" val="3228608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Emily</a:t>
            </a:r>
          </a:p>
          <a:p>
            <a:r>
              <a:rPr lang="en-US" sz="1200" kern="1200" dirty="0">
                <a:solidFill>
                  <a:schemeClr val="tx1"/>
                </a:solidFill>
                <a:effectLst/>
                <a:latin typeface="+mn-lt"/>
                <a:ea typeface="+mn-ea"/>
                <a:cs typeface="+mn-cs"/>
              </a:rPr>
              <a:t>The next thing that is critical to establish is a regular meeting time and place. Some of you may be fortunate enough to have your members live nearby, so hosting an in-person meeting is easy to do. KASA isn’t so fortunate, but we are very grateful for technology! Our members live all over the country and cross 4 time zones. Many of us are students or are working.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accommodate everyone, we now have our board meetings on a Saturday and we use video conferencing with Zoom. So even though we aren’t physically together, we can see each other and connect on a deeper level. We also make sure all of our meeting materials are accessible, meaning they can be read by screen readers. And we provide captioning during our Zoom meetings.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meetings are held in person, be sure the meeting space is accessible for all the members and you provide any accommodations necessary for their participation. Ask your members ahead of time how you can best support them.</a:t>
            </a:r>
            <a:endParaRPr lang="en-US" dirty="0"/>
          </a:p>
        </p:txBody>
      </p:sp>
    </p:spTree>
    <p:extLst>
      <p:ext uri="{BB962C8B-B14F-4D97-AF65-F5344CB8AC3E}">
        <p14:creationId xmlns:p14="http://schemas.microsoft.com/office/powerpoint/2010/main" val="1580387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Hamza</a:t>
            </a:r>
          </a:p>
          <a:p>
            <a:r>
              <a:rPr lang="en-US" dirty="0"/>
              <a:t>Once you have established your youth board, you need to be sure it can sustain itself over time. We talked about this a little already, but it is worth bringing up again in a different context. The board needs to actively recruit new members ongoing. Boards often set term limits for members and age limitations. That way the board can grow new youth leaders as others rotate off the board. </a:t>
            </a:r>
          </a:p>
          <a:p>
            <a:endParaRPr lang="en-US" dirty="0"/>
          </a:p>
          <a:p>
            <a:r>
              <a:rPr lang="en-US" dirty="0"/>
              <a:t>As new members join, it is really important to provide an orientation for them. KASA provides all of it’s new members with a packet that includes a welcome letter from the board chair, our Mission, Theory of Change and Values statement, an organizational chart of Family Voices, and the board member agreement. </a:t>
            </a:r>
          </a:p>
          <a:p>
            <a:endParaRPr lang="en-US" dirty="0"/>
          </a:p>
          <a:p>
            <a:r>
              <a:rPr lang="en-US" dirty="0"/>
              <a:t>Another aspect of board membership is succession planning. </a:t>
            </a:r>
            <a:r>
              <a:rPr lang="en-US" sz="1200" b="0" i="0" kern="1200" dirty="0">
                <a:solidFill>
                  <a:schemeClr val="tx1"/>
                </a:solidFill>
                <a:effectLst/>
                <a:latin typeface="+mn-lt"/>
                <a:ea typeface="+mn-ea"/>
                <a:cs typeface="+mn-cs"/>
              </a:rPr>
              <a:t>Succession planning is a process for identifying and developing new leaders who can replace old leaders when they leave. A succession</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plan helps identify the key roles in a board and the members best suited to fill those roles in the future. It is often part of a strategic plan. KASA’s new strategic plan includes elements of a succession plan. We have a couple of veteran members who will be rotating off the board soon and we are identifying younger members who can take on their leadership roles when they leave. </a:t>
            </a:r>
          </a:p>
        </p:txBody>
      </p:sp>
    </p:spTree>
    <p:extLst>
      <p:ext uri="{BB962C8B-B14F-4D97-AF65-F5344CB8AC3E}">
        <p14:creationId xmlns:p14="http://schemas.microsoft.com/office/powerpoint/2010/main" val="3882783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Strategic planning is important to a board because it provides a sense of direction and outlines measurable goals. It’s a tool that is useful for guiding day-to-day decisions and also for evaluating progress and changing approaches when moving forward. As we mentioned earlier, KASA just updated it’s strategic plan last month. It is giving us a clear outline to move forward.</a:t>
            </a:r>
          </a:p>
          <a:p>
            <a:endParaRPr lang="en-US" dirty="0"/>
          </a:p>
          <a:p>
            <a:r>
              <a:rPr lang="en-US" dirty="0"/>
              <a:t>Another way to help sustain a youth board is by establishing and maintaining a strong online presence. Information about the board needs to be readily available to the public and sharable. A website and social media are a must.</a:t>
            </a:r>
          </a:p>
          <a:p>
            <a:endParaRPr lang="en-US" dirty="0"/>
          </a:p>
          <a:p>
            <a:r>
              <a:rPr lang="en-US" dirty="0"/>
              <a:t>And finally, having some sort of buddy or mentoring system in place really helps members feel supported and guided. </a:t>
            </a:r>
          </a:p>
        </p:txBody>
      </p:sp>
    </p:spTree>
    <p:extLst>
      <p:ext uri="{BB962C8B-B14F-4D97-AF65-F5344CB8AC3E}">
        <p14:creationId xmlns:p14="http://schemas.microsoft.com/office/powerpoint/2010/main" val="1284532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Hamza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 appreciated the buddy system that KASA had. It allowed me to connect with people that later became great mentors, like Micah </a:t>
            </a:r>
            <a:r>
              <a:rPr lang="en-US" sz="1200" b="0" i="0" kern="1200" dirty="0" err="1">
                <a:solidFill>
                  <a:schemeClr val="tx1"/>
                </a:solidFill>
                <a:effectLst/>
                <a:latin typeface="+mn-lt"/>
                <a:ea typeface="+mn-ea"/>
                <a:cs typeface="+mn-cs"/>
              </a:rPr>
              <a:t>Fialka</a:t>
            </a:r>
            <a:r>
              <a:rPr lang="en-US" sz="1200" b="0" i="0" kern="1200" dirty="0">
                <a:solidFill>
                  <a:schemeClr val="tx1"/>
                </a:solidFill>
                <a:effectLst/>
                <a:latin typeface="+mn-lt"/>
                <a:ea typeface="+mn-ea"/>
                <a:cs typeface="+mn-cs"/>
              </a:rPr>
              <a:t> Feldman, maintain regular involvement with the board and it made it easier to connect and work off of each other in our person meetings. Because of our semi-regular phone calls, it made it really easy to connect with Micah when I worked with him. With regard to establishing strategic plans, I would encourage young people to facilitate the meeting as much as possible. Allow youth to set goals, even if bigger than we think and encourage youth by setting up benchmarks to get there. If we are supported, we can do it.</a:t>
            </a:r>
          </a:p>
        </p:txBody>
      </p:sp>
    </p:spTree>
    <p:extLst>
      <p:ext uri="{BB962C8B-B14F-4D97-AF65-F5344CB8AC3E}">
        <p14:creationId xmlns:p14="http://schemas.microsoft.com/office/powerpoint/2010/main" val="2450644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As youth age out of their positions as board members, we encourage you to find new roles for them to help support the board. These could include becoming paid consultants or volunteer advisors. The important thing is to keep them engaged in meaningful ways so they can share their wisdom without the time commitment of being a board member.</a:t>
            </a:r>
          </a:p>
          <a:p>
            <a:endParaRPr lang="en-US" dirty="0"/>
          </a:p>
          <a:p>
            <a:r>
              <a:rPr lang="en-US" dirty="0"/>
              <a:t>Start an alumni association &amp; email list and send out updates from time to time. Share all the great things the board is doing and offer suggestions for them to stay involved. Also stay connected to them through social media. Sometimes that’s the quickest way to share timely information.</a:t>
            </a:r>
          </a:p>
          <a:p>
            <a:endParaRPr lang="en-US" dirty="0"/>
          </a:p>
          <a:p>
            <a:r>
              <a:rPr lang="en-US" dirty="0"/>
              <a:t>Invite them to special meetings, presentations, training events and retreats. Just be sure to have something specific for them to do so they feel they are making a contribution.</a:t>
            </a:r>
          </a:p>
          <a:p>
            <a:endParaRPr lang="en-US" dirty="0"/>
          </a:p>
          <a:p>
            <a:r>
              <a:rPr lang="en-US" dirty="0"/>
              <a:t>And THANK THEM! A little appreciate goes a long way.</a:t>
            </a:r>
          </a:p>
        </p:txBody>
      </p:sp>
    </p:spTree>
    <p:extLst>
      <p:ext uri="{BB962C8B-B14F-4D97-AF65-F5344CB8AC3E}">
        <p14:creationId xmlns:p14="http://schemas.microsoft.com/office/powerpoint/2010/main" val="2097163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Hamza</a:t>
            </a:r>
          </a:p>
          <a:p>
            <a:pPr lvl="0"/>
            <a:r>
              <a:rPr lang="en-US" sz="1200" kern="1200" dirty="0">
                <a:solidFill>
                  <a:schemeClr val="tx1"/>
                </a:solidFill>
                <a:effectLst/>
                <a:latin typeface="+mn-lt"/>
                <a:ea typeface="+mn-ea"/>
                <a:cs typeface="+mn-cs"/>
              </a:rPr>
              <a:t>Another way your alumni can support your board is to consult them about any big changes you are considering. KASA enlisted the help of a former member recently when we were overhauling our website. It was really helpful to hear her perspective. She shared some history that we didn’t know about and offered her support in the future if we needed it.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Alumni can also help identify new members, and can provide mentoring to the board. They could also provide training, and be a great source to connect to their networks.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expertise and wisdom of former board members is something you really don’t want to lose. Sharing their knowledge enhances the development of all board members. Last month when 5 members of the KASA board were able to meet in Washington at the Family Voices conference, we got to meet a former director of our board and have dinner with her. We learned so much from that visit! </a:t>
            </a:r>
          </a:p>
          <a:p>
            <a:endParaRPr lang="en-US" dirty="0"/>
          </a:p>
        </p:txBody>
      </p:sp>
    </p:spTree>
    <p:extLst>
      <p:ext uri="{BB962C8B-B14F-4D97-AF65-F5344CB8AC3E}">
        <p14:creationId xmlns:p14="http://schemas.microsoft.com/office/powerpoint/2010/main" val="401353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a:t>
            </a:r>
          </a:p>
          <a:p>
            <a:r>
              <a:rPr lang="en-US" dirty="0"/>
              <a:t>KASA is a national grassroots project of Family Voices created by youth with disabilities for youth.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Hamza</a:t>
            </a:r>
          </a:p>
          <a:p>
            <a:r>
              <a:rPr lang="en-US" sz="1200" b="0" i="0" kern="1200" dirty="0">
                <a:solidFill>
                  <a:schemeClr val="tx1"/>
                </a:solidFill>
                <a:effectLst/>
                <a:latin typeface="+mn-lt"/>
                <a:ea typeface="+mn-ea"/>
                <a:cs typeface="+mn-cs"/>
              </a:rPr>
              <a:t>We believe youth can make choices and advocate for themselves if they have the information and support they need. We believe this because we live this!</a:t>
            </a:r>
            <a:br>
              <a:rPr lang="en-US" dirty="0"/>
            </a:br>
            <a:br>
              <a:rPr lang="en-US" dirty="0"/>
            </a:br>
            <a:r>
              <a:rPr lang="en-US" sz="1200" b="0" i="0" kern="1200" dirty="0">
                <a:solidFill>
                  <a:schemeClr val="tx1"/>
                </a:solidFill>
                <a:effectLst/>
                <a:latin typeface="+mn-lt"/>
                <a:ea typeface="+mn-ea"/>
                <a:cs typeface="+mn-cs"/>
              </a:rPr>
              <a:t>We are leaders in our communities, and we help spread helpful, positive information among our peers to increase knowledge around various issues. We also help health care professionals, policymakers and other adults in our communities understand what it is like to live our lives and we participate in discussions about how to help each other succeed.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create tools like this webinar to share Information for youth by youth in such areas as: Civil Rights and Advocacy, Education, Health, Work, Sports and Leisure, Dating and Relationships, and more.</a:t>
            </a:r>
            <a:endParaRPr lang="en-US" dirty="0"/>
          </a:p>
        </p:txBody>
      </p:sp>
    </p:spTree>
    <p:extLst>
      <p:ext uri="{BB962C8B-B14F-4D97-AF65-F5344CB8AC3E}">
        <p14:creationId xmlns:p14="http://schemas.microsoft.com/office/powerpoint/2010/main" val="4146901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about West Virginia Statewide Independent Living Council youth board.</a:t>
            </a:r>
          </a:p>
          <a:p>
            <a:endParaRPr lang="en-US" dirty="0"/>
          </a:p>
          <a:p>
            <a:pPr marL="171450" indent="-171450">
              <a:buFontTx/>
              <a:buChar char="-"/>
            </a:pPr>
            <a:r>
              <a:rPr lang="en-US" dirty="0"/>
              <a:t>The youth board has a say in every event</a:t>
            </a:r>
          </a:p>
          <a:p>
            <a:pPr marL="171450" indent="-171450">
              <a:buFontTx/>
              <a:buChar char="-"/>
            </a:pPr>
            <a:r>
              <a:rPr lang="en-US" dirty="0"/>
              <a:t>Youth input on every event &amp; project</a:t>
            </a:r>
          </a:p>
          <a:p>
            <a:pPr marL="171450" indent="-171450">
              <a:buFontTx/>
              <a:buChar char="-"/>
            </a:pPr>
            <a:r>
              <a:rPr lang="en-US" dirty="0"/>
              <a:t>SILC retreat to revamp mission &amp; values to include youth</a:t>
            </a:r>
          </a:p>
          <a:p>
            <a:pPr marL="171450" indent="-171450">
              <a:buFontTx/>
              <a:buChar char="-"/>
            </a:pPr>
            <a:r>
              <a:rPr lang="en-US" dirty="0"/>
              <a:t>A whole page on website for youth</a:t>
            </a:r>
          </a:p>
          <a:p>
            <a:pPr marL="171450" indent="-171450">
              <a:buFontTx/>
              <a:buChar char="-"/>
            </a:pPr>
            <a:r>
              <a:rPr lang="en-US" dirty="0"/>
              <a:t>Newsletter has a youth column</a:t>
            </a:r>
          </a:p>
          <a:p>
            <a:pPr marL="171450" indent="-171450">
              <a:buFontTx/>
              <a:buChar char="-"/>
            </a:pPr>
            <a:r>
              <a:rPr lang="en-US" dirty="0"/>
              <a:t>We follow youth where they hang out around town to recruit them</a:t>
            </a:r>
          </a:p>
          <a:p>
            <a:pPr marL="171450" indent="-171450">
              <a:buFontTx/>
              <a:buChar char="-"/>
            </a:pPr>
            <a:r>
              <a:rPr lang="en-US" dirty="0"/>
              <a:t>A flyer with her personal cell phone rather than just a website </a:t>
            </a:r>
            <a:r>
              <a:rPr lang="en-US" dirty="0" err="1"/>
              <a:t>url</a:t>
            </a:r>
            <a:endParaRPr lang="en-US" dirty="0"/>
          </a:p>
        </p:txBody>
      </p:sp>
    </p:spTree>
    <p:extLst>
      <p:ext uri="{BB962C8B-B14F-4D97-AF65-F5344CB8AC3E}">
        <p14:creationId xmlns:p14="http://schemas.microsoft.com/office/powerpoint/2010/main" val="2389884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Emily &amp; Hamza</a:t>
            </a:r>
          </a:p>
          <a:p>
            <a:r>
              <a:rPr lang="en-US" dirty="0"/>
              <a:t>Thank you so much! ( Do a brief summary of the webinar series and let them know they can reach out if they need any help as they develop their board.)</a:t>
            </a:r>
          </a:p>
          <a:p>
            <a:endParaRPr lang="en-US" dirty="0"/>
          </a:p>
        </p:txBody>
      </p:sp>
    </p:spTree>
    <p:extLst>
      <p:ext uri="{BB962C8B-B14F-4D97-AF65-F5344CB8AC3E}">
        <p14:creationId xmlns:p14="http://schemas.microsoft.com/office/powerpoint/2010/main" val="3477566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Thank you! We have a few minutes now for questions and comments.</a:t>
            </a:r>
            <a:endParaRPr lang="en-US" dirty="0"/>
          </a:p>
        </p:txBody>
      </p:sp>
    </p:spTree>
    <p:extLst>
      <p:ext uri="{BB962C8B-B14F-4D97-AF65-F5344CB8AC3E}">
        <p14:creationId xmlns:p14="http://schemas.microsoft.com/office/powerpoint/2010/main" val="2033369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174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Dawn</a:t>
            </a:r>
          </a:p>
          <a:p>
            <a:endParaRPr lang="en-US" dirty="0"/>
          </a:p>
          <a:p>
            <a:r>
              <a:rPr lang="en-US" dirty="0"/>
              <a:t>Emily &amp; Hamza, be sure to give a little of your background as a KASA member and a self-advocate.</a:t>
            </a:r>
          </a:p>
        </p:txBody>
      </p:sp>
    </p:spTree>
    <p:extLst>
      <p:ext uri="{BB962C8B-B14F-4D97-AF65-F5344CB8AC3E}">
        <p14:creationId xmlns:p14="http://schemas.microsoft.com/office/powerpoint/2010/main" val="134414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This is the third of three webinars about starting and maintaining an youth advisory board. In this webinar we are talking about the third and final step…Creating a Foundation for Success</a:t>
            </a:r>
          </a:p>
          <a:p>
            <a:r>
              <a:rPr lang="en-US" dirty="0"/>
              <a:t>This webinar focuses on</a:t>
            </a:r>
          </a:p>
          <a:p>
            <a:endParaRPr lang="en-US" dirty="0"/>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The nuts and bolts of establishing a board</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Effective ways to keep it going</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Suggestions to engage aged-out youth</a:t>
            </a:r>
          </a:p>
          <a:p>
            <a:endParaRPr lang="en-US" dirty="0"/>
          </a:p>
        </p:txBody>
      </p:sp>
    </p:spTree>
    <p:extLst>
      <p:ext uri="{BB962C8B-B14F-4D97-AF65-F5344CB8AC3E}">
        <p14:creationId xmlns:p14="http://schemas.microsoft.com/office/powerpoint/2010/main" val="561502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Hamza</a:t>
            </a:r>
          </a:p>
          <a:p>
            <a:r>
              <a:rPr lang="en-US" dirty="0"/>
              <a:t>In our second webinar, we talked about building youth self-advocates into leaders. We talked about what a self-advocate looks like, and outlined a number of leadership skills a self-advocate needs to lead a project or a meeting. We also talked about the types of trainings youth need to build their leadership expertise.   </a:t>
            </a:r>
          </a:p>
          <a:p>
            <a:endParaRPr lang="en-US" dirty="0"/>
          </a:p>
          <a:p>
            <a:endParaRPr lang="en-US" dirty="0"/>
          </a:p>
          <a:p>
            <a:endParaRPr lang="en-US" dirty="0"/>
          </a:p>
          <a:p>
            <a:endParaRPr lang="en-US" dirty="0"/>
          </a:p>
          <a:p>
            <a:pPr marL="0" indent="0">
              <a:buFontTx/>
              <a:buNone/>
            </a:pPr>
            <a:r>
              <a:rPr lang="en-US" b="1" dirty="0"/>
              <a:t>No need to verbally acknowledge this…</a:t>
            </a:r>
          </a:p>
          <a:p>
            <a:pPr marL="0" indent="0">
              <a:buFontTx/>
              <a:buNone/>
            </a:pPr>
            <a:r>
              <a:rPr lang="en-US" dirty="0"/>
              <a:t>NOTE: Some of the photos used in this presentation came from:</a:t>
            </a:r>
          </a:p>
          <a:p>
            <a:pPr marL="0" indent="0">
              <a:buFontTx/>
              <a:buNone/>
            </a:pPr>
            <a:endParaRPr lang="en-US" dirty="0"/>
          </a:p>
          <a:p>
            <a:pPr marL="0" indent="0">
              <a:buFontTx/>
              <a:buNone/>
            </a:pPr>
            <a:r>
              <a:rPr lang="en-US" dirty="0"/>
              <a:t>Youth Ability Summit</a:t>
            </a:r>
          </a:p>
          <a:p>
            <a:pPr marL="0" indent="0">
              <a:buFontTx/>
              <a:buNone/>
            </a:pPr>
            <a:r>
              <a:rPr lang="en-US" dirty="0"/>
              <a:t>http://worldenabled.org/our-work/youth-ability/</a:t>
            </a:r>
          </a:p>
          <a:p>
            <a:pPr marL="0" indent="0">
              <a:buFontTx/>
              <a:buNone/>
            </a:pPr>
            <a:endParaRPr lang="en-US" dirty="0"/>
          </a:p>
          <a:p>
            <a:pPr marL="0" indent="0">
              <a:buFontTx/>
              <a:buNone/>
            </a:pPr>
            <a:r>
              <a:rPr lang="en-US" dirty="0"/>
              <a:t>Mobility International USA</a:t>
            </a:r>
          </a:p>
          <a:p>
            <a:pPr marL="0" indent="0">
              <a:buFontTx/>
              <a:buNone/>
            </a:pPr>
            <a:r>
              <a:rPr lang="en-US" dirty="0"/>
              <a:t>https://www.miusa.org/</a:t>
            </a:r>
          </a:p>
          <a:p>
            <a:pPr marL="0" indent="0">
              <a:buFontTx/>
              <a:buNone/>
            </a:pPr>
            <a:endParaRPr lang="en-US" dirty="0"/>
          </a:p>
          <a:p>
            <a:pPr marL="0" indent="0">
              <a:buFontTx/>
              <a:buNone/>
            </a:pPr>
            <a:r>
              <a:rPr lang="en-US" dirty="0"/>
              <a:t>My AFK (in London) Join Our Council photo, </a:t>
            </a:r>
            <a:r>
              <a:rPr lang="en-US" dirty="0" err="1"/>
              <a:t>Analie</a:t>
            </a:r>
            <a:r>
              <a:rPr lang="en-US" dirty="0"/>
              <a:t>, residential banner, residential1, diverse-workforce, pops-3</a:t>
            </a:r>
          </a:p>
          <a:p>
            <a:pPr marL="0" indent="0">
              <a:buFontTx/>
              <a:buNone/>
            </a:pPr>
            <a:r>
              <a:rPr lang="en-US" dirty="0"/>
              <a:t>https://www.my-afk.org/how-we-help/advocacy/</a:t>
            </a:r>
          </a:p>
          <a:p>
            <a:endParaRPr lang="en-US" dirty="0"/>
          </a:p>
        </p:txBody>
      </p:sp>
    </p:spTree>
    <p:extLst>
      <p:ext uri="{BB962C8B-B14F-4D97-AF65-F5344CB8AC3E}">
        <p14:creationId xmlns:p14="http://schemas.microsoft.com/office/powerpoint/2010/main" val="12052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Today we will explore:</a:t>
            </a:r>
          </a:p>
          <a:p>
            <a:endParaRPr lang="en-US" sz="2800" b="1" dirty="0"/>
          </a:p>
          <a:p>
            <a:pPr>
              <a:buFont typeface="Arial" panose="020B0604020202020204" pitchFamily="34" charset="0"/>
              <a:buChar char="•"/>
            </a:pPr>
            <a:r>
              <a:rPr lang="en-US" sz="1200" dirty="0"/>
              <a:t>How to establish a youth board.</a:t>
            </a:r>
          </a:p>
          <a:p>
            <a:pPr>
              <a:buFont typeface="Arial" panose="020B0604020202020204" pitchFamily="34" charset="0"/>
              <a:buChar char="•"/>
            </a:pPr>
            <a:r>
              <a:rPr lang="en-US" sz="1200" dirty="0"/>
              <a:t> How to sustain it.</a:t>
            </a:r>
          </a:p>
          <a:p>
            <a:pPr>
              <a:buFont typeface="Arial" panose="020B0604020202020204" pitchFamily="34" charset="0"/>
              <a:buChar char="•"/>
            </a:pPr>
            <a:r>
              <a:rPr lang="en-US" sz="1200" dirty="0"/>
              <a:t> How to keep youth engaged after they age out of service.</a:t>
            </a:r>
            <a:endParaRPr lang="en-US" sz="1100" dirty="0"/>
          </a:p>
        </p:txBody>
      </p:sp>
    </p:spTree>
    <p:extLst>
      <p:ext uri="{BB962C8B-B14F-4D97-AF65-F5344CB8AC3E}">
        <p14:creationId xmlns:p14="http://schemas.microsoft.com/office/powerpoint/2010/main" val="409850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Hamza</a:t>
            </a:r>
          </a:p>
          <a:p>
            <a:pPr marL="0" indent="0">
              <a:buFontTx/>
              <a:buNone/>
            </a:pPr>
            <a:r>
              <a:rPr lang="en-US" dirty="0"/>
              <a:t>There are a lot of things that need to be in place when you establish a youth board. We are going to share some of the most important elements we’ve used with KASA over the years. </a:t>
            </a:r>
          </a:p>
          <a:p>
            <a:pPr marL="171450" indent="-171450">
              <a:buFontTx/>
              <a:buChar char="-"/>
            </a:pPr>
            <a:endParaRPr lang="en-US" dirty="0"/>
          </a:p>
          <a:p>
            <a:pPr marL="171450" indent="-171450">
              <a:buFontTx/>
              <a:buChar char="-"/>
            </a:pPr>
            <a:endParaRPr lang="en-US" dirty="0"/>
          </a:p>
          <a:p>
            <a:pPr marL="0" indent="0">
              <a:buFontTx/>
              <a:buNone/>
            </a:pPr>
            <a:endParaRPr lang="en-US" dirty="0"/>
          </a:p>
        </p:txBody>
      </p:sp>
    </p:spTree>
    <p:extLst>
      <p:ext uri="{BB962C8B-B14F-4D97-AF65-F5344CB8AC3E}">
        <p14:creationId xmlns:p14="http://schemas.microsoft.com/office/powerpoint/2010/main" val="239690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Emily</a:t>
            </a:r>
          </a:p>
          <a:p>
            <a:r>
              <a:rPr lang="en-US" sz="1200" kern="1200" dirty="0">
                <a:solidFill>
                  <a:schemeClr val="tx1"/>
                </a:solidFill>
                <a:effectLst/>
                <a:latin typeface="+mn-lt"/>
                <a:ea typeface="+mn-ea"/>
                <a:cs typeface="+mn-cs"/>
              </a:rPr>
              <a:t>It’s really important to have a clearly articulated mission and vision for your youth board. As with any organization, the mission becomes the glue that holds it all together. This is KASA’s mission statement – (READ IT). </a:t>
            </a:r>
          </a:p>
          <a:p>
            <a:r>
              <a:rPr lang="en-US" sz="1200" kern="1200" dirty="0">
                <a:solidFill>
                  <a:schemeClr val="tx1"/>
                </a:solidFill>
                <a:effectLst/>
                <a:latin typeface="+mn-lt"/>
                <a:ea typeface="+mn-ea"/>
                <a:cs typeface="+mn-cs"/>
              </a:rPr>
              <a:t>As you can see, it is simple and yet filled with all the details to explain who we are and what we stand for. Our mission keeps us on track…We make sure that all of our work is aligned with our mission.</a:t>
            </a:r>
          </a:p>
          <a:p>
            <a:endParaRPr lang="en-US" dirty="0"/>
          </a:p>
        </p:txBody>
      </p:sp>
    </p:spTree>
    <p:extLst>
      <p:ext uri="{BB962C8B-B14F-4D97-AF65-F5344CB8AC3E}">
        <p14:creationId xmlns:p14="http://schemas.microsoft.com/office/powerpoint/2010/main" val="2554015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Hamza</a:t>
            </a:r>
          </a:p>
          <a:p>
            <a:r>
              <a:rPr lang="en-US" sz="1200" kern="1200" dirty="0">
                <a:solidFill>
                  <a:schemeClr val="tx1"/>
                </a:solidFill>
                <a:effectLst/>
                <a:latin typeface="+mn-lt"/>
                <a:ea typeface="+mn-ea"/>
                <a:cs typeface="+mn-cs"/>
              </a:rPr>
              <a:t>KASA also operates under what we call our “Theory of Change”. It’s a nontraditional vision statement that drives our mission. READ IT</a:t>
            </a:r>
          </a:p>
          <a:p>
            <a:endParaRPr lang="en-US" dirty="0"/>
          </a:p>
        </p:txBody>
      </p:sp>
    </p:spTree>
    <p:extLst>
      <p:ext uri="{BB962C8B-B14F-4D97-AF65-F5344CB8AC3E}">
        <p14:creationId xmlns:p14="http://schemas.microsoft.com/office/powerpoint/2010/main" val="353943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822961" y="6459786"/>
            <a:ext cx="6339839" cy="365125"/>
          </a:xfrm>
          <a:prstGeom prst="rect">
            <a:avLst/>
          </a:prstGeom>
        </p:spPr>
        <p:txBody>
          <a:bodyPr anchor="b"/>
          <a:lstStyle>
            <a:lvl1pPr>
              <a:defRPr sz="900"/>
            </a:lvl1pPr>
          </a:lstStyle>
          <a:p>
            <a:r>
              <a:rPr lang="en-US"/>
              <a:t>© 2019 Family Voices All Rights Reserved</a:t>
            </a:r>
            <a:endParaRPr lang="en-US" dirty="0"/>
          </a:p>
        </p:txBody>
      </p:sp>
      <p:sp>
        <p:nvSpPr>
          <p:cNvPr id="6" name="Slide Number Placeholder 5"/>
          <p:cNvSpPr>
            <a:spLocks noGrp="1"/>
          </p:cNvSpPr>
          <p:nvPr>
            <p:ph type="sldNum" sz="quarter" idx="12"/>
          </p:nvPr>
        </p:nvSpPr>
        <p:spPr/>
        <p:txBody>
          <a:bodyPr/>
          <a:lstStyle/>
          <a:p>
            <a:fld id="{1C721AC9-B0DE-4991-A8B5-4D41B89A5A1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r>
              <a:rPr lang="en-US"/>
              <a:t>© 2019 Family Voices All Rights Reserved</a:t>
            </a:r>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a:t>2019 Family Voices All Rights Reserved</a:t>
            </a:r>
          </a:p>
        </p:txBody>
      </p:sp>
      <p:sp>
        <p:nvSpPr>
          <p:cNvPr id="6" name="Slide Number Placeholder 5"/>
          <p:cNvSpPr>
            <a:spLocks noGrp="1"/>
          </p:cNvSpPr>
          <p:nvPr>
            <p:ph type="sldNum" sz="quarter" idx="12"/>
          </p:nvPr>
        </p:nvSpPr>
        <p:spPr/>
        <p:txBody>
          <a:bodyPr/>
          <a:lstStyle/>
          <a:p>
            <a:fld id="{1C721AC9-B0DE-4991-A8B5-4D41B89A5A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r>
              <a:rPr lang="en-US"/>
              <a:t>© 2019 Family Voices All Rights Reserved</a:t>
            </a:r>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a:t>2019 Family Voices All Rights Reserved</a:t>
            </a:r>
          </a:p>
        </p:txBody>
      </p:sp>
      <p:sp>
        <p:nvSpPr>
          <p:cNvPr id="6" name="Slide Number Placeholder 5"/>
          <p:cNvSpPr>
            <a:spLocks noGrp="1"/>
          </p:cNvSpPr>
          <p:nvPr>
            <p:ph type="sldNum" sz="quarter" idx="12"/>
          </p:nvPr>
        </p:nvSpPr>
        <p:spPr/>
        <p:txBody>
          <a:bodyPr/>
          <a:lstStyle/>
          <a:p>
            <a:fld id="{1C721AC9-B0DE-4991-A8B5-4D41B89A5A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52421"/>
            <a:ext cx="7543800" cy="1450757"/>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4053839" cy="365125"/>
          </a:xfrm>
          <a:prstGeom prst="rect">
            <a:avLst/>
          </a:prstGeom>
        </p:spPr>
        <p:txBody>
          <a:bodyPr/>
          <a:lstStyle>
            <a:lvl1pPr>
              <a:defRPr sz="1400"/>
            </a:lvl1pPr>
          </a:lstStyle>
          <a:p>
            <a:r>
              <a:rPr lang="en-US" dirty="0"/>
              <a:t>© 2019 Family Voices All Rights Reserved</a:t>
            </a:r>
          </a:p>
        </p:txBody>
      </p:sp>
      <p:sp>
        <p:nvSpPr>
          <p:cNvPr id="6" name="Slide Number Placeholder 5"/>
          <p:cNvSpPr>
            <a:spLocks noGrp="1"/>
          </p:cNvSpPr>
          <p:nvPr>
            <p:ph type="sldNum" sz="quarter" idx="12"/>
          </p:nvPr>
        </p:nvSpPr>
        <p:spPr/>
        <p:txBody>
          <a:bodyPr/>
          <a:lstStyle/>
          <a:p>
            <a:fld id="{1C721AC9-B0DE-4991-A8B5-4D41B89A5A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22961" y="6459786"/>
            <a:ext cx="4053839" cy="365125"/>
          </a:xfrm>
          <a:prstGeom prst="rect">
            <a:avLst/>
          </a:prstGeom>
        </p:spPr>
        <p:txBody>
          <a:bodyPr/>
          <a:lstStyle>
            <a:lvl1pPr>
              <a:defRPr sz="1400"/>
            </a:lvl1pPr>
          </a:lstStyle>
          <a:p>
            <a:r>
              <a:rPr lang="en-US" dirty="0"/>
              <a:t>© 2019 Family Voices All Rights Reserved</a:t>
            </a:r>
          </a:p>
        </p:txBody>
      </p:sp>
      <p:sp>
        <p:nvSpPr>
          <p:cNvPr id="6" name="Slide Number Placeholder 5"/>
          <p:cNvSpPr>
            <a:spLocks noGrp="1"/>
          </p:cNvSpPr>
          <p:nvPr>
            <p:ph type="sldNum" sz="quarter" idx="12"/>
          </p:nvPr>
        </p:nvSpPr>
        <p:spPr/>
        <p:txBody>
          <a:bodyPr/>
          <a:lstStyle/>
          <a:p>
            <a:fld id="{1C721AC9-B0DE-4991-A8B5-4D41B89A5A1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8457D3B-9DC1-4227-97FB-4183CCB8E3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114275"/>
            <a:ext cx="1111312" cy="38197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4206239" cy="365125"/>
          </a:xfrm>
          <a:prstGeom prst="rect">
            <a:avLst/>
          </a:prstGeom>
        </p:spPr>
        <p:txBody>
          <a:bodyPr/>
          <a:lstStyle>
            <a:lvl1pPr>
              <a:defRPr sz="1400"/>
            </a:lvl1pPr>
          </a:lstStyle>
          <a:p>
            <a:r>
              <a:rPr lang="en-US" dirty="0"/>
              <a:t>© 2019 Family Voices All Rights Reserved</a:t>
            </a:r>
          </a:p>
        </p:txBody>
      </p:sp>
      <p:sp>
        <p:nvSpPr>
          <p:cNvPr id="7" name="Slide Number Placeholder 6"/>
          <p:cNvSpPr>
            <a:spLocks noGrp="1"/>
          </p:cNvSpPr>
          <p:nvPr>
            <p:ph type="sldNum" sz="quarter" idx="12"/>
          </p:nvPr>
        </p:nvSpPr>
        <p:spPr/>
        <p:txBody>
          <a:bodyPr/>
          <a:lstStyle/>
          <a:p>
            <a:fld id="{1C721AC9-B0DE-4991-A8B5-4D41B89A5A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4130039" cy="365125"/>
          </a:xfrm>
          <a:prstGeom prst="rect">
            <a:avLst/>
          </a:prstGeom>
        </p:spPr>
        <p:txBody>
          <a:bodyPr/>
          <a:lstStyle>
            <a:lvl1pPr>
              <a:defRPr sz="1400"/>
            </a:lvl1pPr>
          </a:lstStyle>
          <a:p>
            <a:r>
              <a:rPr lang="en-US" dirty="0"/>
              <a:t>© 2019 Family Voices All Rights Reserved</a:t>
            </a:r>
          </a:p>
        </p:txBody>
      </p:sp>
      <p:sp>
        <p:nvSpPr>
          <p:cNvPr id="9" name="Slide Number Placeholder 8"/>
          <p:cNvSpPr>
            <a:spLocks noGrp="1"/>
          </p:cNvSpPr>
          <p:nvPr>
            <p:ph type="sldNum" sz="quarter" idx="12"/>
          </p:nvPr>
        </p:nvSpPr>
        <p:spPr/>
        <p:txBody>
          <a:bodyPr/>
          <a:lstStyle/>
          <a:p>
            <a:fld id="{1C721AC9-B0DE-4991-A8B5-4D41B89A5A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4358639" cy="365125"/>
          </a:xfrm>
          <a:prstGeom prst="rect">
            <a:avLst/>
          </a:prstGeom>
        </p:spPr>
        <p:txBody>
          <a:bodyPr/>
          <a:lstStyle>
            <a:lvl1pPr>
              <a:defRPr sz="1400"/>
            </a:lvl1pPr>
          </a:lstStyle>
          <a:p>
            <a:r>
              <a:rPr lang="en-US" dirty="0"/>
              <a:t>© 2019 Family Voices All Rights Reserved</a:t>
            </a:r>
          </a:p>
        </p:txBody>
      </p:sp>
      <p:sp>
        <p:nvSpPr>
          <p:cNvPr id="5" name="Slide Number Placeholder 4"/>
          <p:cNvSpPr>
            <a:spLocks noGrp="1"/>
          </p:cNvSpPr>
          <p:nvPr>
            <p:ph type="sldNum" sz="quarter" idx="12"/>
          </p:nvPr>
        </p:nvSpPr>
        <p:spPr/>
        <p:txBody>
          <a:bodyPr/>
          <a:lstStyle/>
          <a:p>
            <a:fld id="{1C721AC9-B0DE-4991-A8B5-4D41B89A5A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r>
              <a:rPr lang="en-US"/>
              <a:t>© 2019 Family Voices All Rights Reserved</a:t>
            </a:r>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r>
              <a:rPr lang="en-US"/>
              <a:t>2019 Family Voices All Rights Reserved</a:t>
            </a:r>
          </a:p>
        </p:txBody>
      </p:sp>
      <p:sp>
        <p:nvSpPr>
          <p:cNvPr id="9" name="Slide Number Placeholder 8"/>
          <p:cNvSpPr>
            <a:spLocks noGrp="1"/>
          </p:cNvSpPr>
          <p:nvPr>
            <p:ph type="sldNum" sz="quarter" idx="12"/>
          </p:nvPr>
        </p:nvSpPr>
        <p:spPr/>
        <p:txBody>
          <a:bodyPr/>
          <a:lstStyle/>
          <a:p>
            <a:fld id="{1C721AC9-B0DE-4991-A8B5-4D41B89A5A15}" type="slidenum">
              <a:rPr lang="en-US" smtClean="0"/>
              <a:t>‹#›</a:t>
            </a:fld>
            <a:endParaRPr lang="en-US"/>
          </a:p>
        </p:txBody>
      </p:sp>
      <p:pic>
        <p:nvPicPr>
          <p:cNvPr id="10" name="Picture 9">
            <a:extLst>
              <a:ext uri="{FF2B5EF4-FFF2-40B4-BE49-F238E27FC236}">
                <a16:creationId xmlns:a16="http://schemas.microsoft.com/office/drawing/2014/main" id="{27E59830-A860-4DD1-ACF0-E8ECB12E45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114275"/>
            <a:ext cx="1111312" cy="38197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2546466" cy="365125"/>
          </a:xfrm>
          <a:prstGeom prst="rect">
            <a:avLst/>
          </a:prstGeom>
        </p:spPr>
        <p:txBody>
          <a:bodyPr/>
          <a:lstStyle>
            <a:lvl1pPr algn="l">
              <a:defRPr sz="1100"/>
            </a:lvl1pPr>
          </a:lstStyle>
          <a:p>
            <a:r>
              <a:rPr lang="en-US" dirty="0"/>
              <a:t>© 2019 Family Voices All Rights Reserved</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C721AC9-B0DE-4991-A8B5-4D41B89A5A15}" type="slidenum">
              <a:rPr lang="en-US" smtClean="0"/>
              <a:t>‹#›</a:t>
            </a:fld>
            <a:endParaRPr lang="en-US"/>
          </a:p>
        </p:txBody>
      </p:sp>
      <p:pic>
        <p:nvPicPr>
          <p:cNvPr id="10" name="Picture 9">
            <a:extLst>
              <a:ext uri="{FF2B5EF4-FFF2-40B4-BE49-F238E27FC236}">
                <a16:creationId xmlns:a16="http://schemas.microsoft.com/office/drawing/2014/main" id="{D5629C4C-9C51-4170-85BC-BCF7457968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114275"/>
            <a:ext cx="1111312" cy="38197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3"/>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r>
              <a:rPr lang="en-US"/>
              <a:t>© 2019 Family Voices All Rights Reserved</a:t>
            </a:r>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r>
              <a:rPr lang="en-US"/>
              <a:t>2019 Family Voices All Rights Reserved</a:t>
            </a:r>
          </a:p>
        </p:txBody>
      </p:sp>
      <p:sp>
        <p:nvSpPr>
          <p:cNvPr id="7" name="Slide Number Placeholder 6"/>
          <p:cNvSpPr>
            <a:spLocks noGrp="1"/>
          </p:cNvSpPr>
          <p:nvPr>
            <p:ph type="sldNum" sz="quarter" idx="12"/>
          </p:nvPr>
        </p:nvSpPr>
        <p:spPr/>
        <p:txBody>
          <a:bodyPr/>
          <a:lstStyle/>
          <a:p>
            <a:fld id="{1C721AC9-B0DE-4991-A8B5-4D41B89A5A15}" type="slidenum">
              <a:rPr lang="en-US" smtClean="0"/>
              <a:t>‹#›</a:t>
            </a:fld>
            <a:endParaRPr lang="en-US"/>
          </a:p>
        </p:txBody>
      </p:sp>
      <p:pic>
        <p:nvPicPr>
          <p:cNvPr id="10" name="Picture 9">
            <a:extLst>
              <a:ext uri="{FF2B5EF4-FFF2-40B4-BE49-F238E27FC236}">
                <a16:creationId xmlns:a16="http://schemas.microsoft.com/office/drawing/2014/main" id="{766E65A6-6EC8-4A2F-9723-BCC5CDF915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114275"/>
            <a:ext cx="1111312" cy="38197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C721AC9-B0DE-4991-A8B5-4D41B89A5A15}"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KASA-Final logo.png"/>
          <p:cNvPicPr>
            <a:picLocks noChangeAspect="1"/>
          </p:cNvPicPr>
          <p:nvPr/>
        </p:nvPicPr>
        <p:blipFill>
          <a:blip r:embed="rId13" cstate="print"/>
          <a:stretch>
            <a:fillRect/>
          </a:stretch>
        </p:blipFill>
        <p:spPr>
          <a:xfrm>
            <a:off x="7772400" y="152400"/>
            <a:ext cx="1175052" cy="404802"/>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erobinson2@wvstateu.edu"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hyperlink" Target="https://email19.godaddy.com/search.ph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urveymonkey.com/r/2019YouthAdvisorySeriesPt3Feedbac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http://www.spanadvocacy.org/content/reach-transition-resources-employment-access-community-living-and-hop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 for the National Center for Family Professional Partnerships">
            <a:extLst>
              <a:ext uri="{FF2B5EF4-FFF2-40B4-BE49-F238E27FC236}">
                <a16:creationId xmlns:a16="http://schemas.microsoft.com/office/drawing/2014/main" id="{1A937211-3CAA-674D-8562-F8D5B807FFB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510596" y="5747062"/>
            <a:ext cx="2176367" cy="255171"/>
          </a:xfrm>
          <a:prstGeom prst="rect">
            <a:avLst/>
          </a:prstGeom>
        </p:spPr>
      </p:pic>
      <p:pic>
        <p:nvPicPr>
          <p:cNvPr id="12" name="Picture 11" descr="Logo for Family Voices">
            <a:extLst>
              <a:ext uri="{FF2B5EF4-FFF2-40B4-BE49-F238E27FC236}">
                <a16:creationId xmlns:a16="http://schemas.microsoft.com/office/drawing/2014/main" id="{4CA3ADDA-E8A5-784F-97A7-FB2DA406AD3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510939" y="5292553"/>
            <a:ext cx="1447628" cy="454509"/>
          </a:xfrm>
          <a:prstGeom prst="rect">
            <a:avLst/>
          </a:prstGeom>
        </p:spPr>
      </p:pic>
      <p:pic>
        <p:nvPicPr>
          <p:cNvPr id="5" name="Picture 4" descr="Logo for the PEAL Center">
            <a:extLst>
              <a:ext uri="{FF2B5EF4-FFF2-40B4-BE49-F238E27FC236}">
                <a16:creationId xmlns:a16="http://schemas.microsoft.com/office/drawing/2014/main" id="{17FA059D-9968-D847-840F-B34B15EF7D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 b="30"/>
          <a:stretch/>
        </p:blipFill>
        <p:spPr>
          <a:xfrm>
            <a:off x="4515836" y="5222071"/>
            <a:ext cx="913847" cy="913847"/>
          </a:xfrm>
          <a:prstGeom prst="rect">
            <a:avLst/>
          </a:prstGeom>
        </p:spPr>
      </p:pic>
      <p:pic>
        <p:nvPicPr>
          <p:cNvPr id="9" name="Picture 8" descr="Logo of the Vermont Family Network">
            <a:extLst>
              <a:ext uri="{FF2B5EF4-FFF2-40B4-BE49-F238E27FC236}">
                <a16:creationId xmlns:a16="http://schemas.microsoft.com/office/drawing/2014/main" id="{4359BEE7-7E42-594F-91DF-075705EC8A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9827" y="5314782"/>
            <a:ext cx="1044753" cy="598141"/>
          </a:xfrm>
          <a:prstGeom prst="rect">
            <a:avLst/>
          </a:prstGeom>
        </p:spPr>
      </p:pic>
      <p:pic>
        <p:nvPicPr>
          <p:cNvPr id="8" name="Picture 7" descr="Logo for REACH">
            <a:extLst>
              <a:ext uri="{FF2B5EF4-FFF2-40B4-BE49-F238E27FC236}">
                <a16:creationId xmlns:a16="http://schemas.microsoft.com/office/drawing/2014/main" id="{ED9BBAAD-4709-D744-8226-5E1BBB0A1D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3581" y="5222071"/>
            <a:ext cx="1044753" cy="783565"/>
          </a:xfrm>
          <a:prstGeom prst="rect">
            <a:avLst/>
          </a:prstGeom>
        </p:spPr>
      </p:pic>
      <p:pic>
        <p:nvPicPr>
          <p:cNvPr id="7" name="Picture 6" descr="Logo for SPAN, Parent Advocacy Network">
            <a:extLst>
              <a:ext uri="{FF2B5EF4-FFF2-40B4-BE49-F238E27FC236}">
                <a16:creationId xmlns:a16="http://schemas.microsoft.com/office/drawing/2014/main" id="{4270FC5B-1ADA-C246-B1FE-856E239888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8065" y="5261295"/>
            <a:ext cx="1050692" cy="705116"/>
          </a:xfrm>
          <a:prstGeom prst="rect">
            <a:avLst/>
          </a:prstGeom>
        </p:spPr>
      </p:pic>
      <p:sp>
        <p:nvSpPr>
          <p:cNvPr id="10" name="Subtitle 9">
            <a:extLst>
              <a:ext uri="{FF2B5EF4-FFF2-40B4-BE49-F238E27FC236}">
                <a16:creationId xmlns:a16="http://schemas.microsoft.com/office/drawing/2014/main" id="{943C288E-EEC7-4874-B472-4AEFB8D7A29E}"/>
              </a:ext>
            </a:extLst>
          </p:cNvPr>
          <p:cNvSpPr>
            <a:spLocks noGrp="1"/>
          </p:cNvSpPr>
          <p:nvPr>
            <p:ph type="subTitle" idx="1"/>
          </p:nvPr>
        </p:nvSpPr>
        <p:spPr>
          <a:xfrm>
            <a:off x="800100" y="4692272"/>
            <a:ext cx="7543800" cy="550504"/>
          </a:xfrm>
        </p:spPr>
        <p:txBody>
          <a:bodyPr/>
          <a:lstStyle/>
          <a:p>
            <a:pPr algn="ctr"/>
            <a:r>
              <a:rPr lang="en-US" dirty="0"/>
              <a:t>In partnership with</a:t>
            </a:r>
          </a:p>
        </p:txBody>
      </p:sp>
      <p:sp>
        <p:nvSpPr>
          <p:cNvPr id="2" name="Title 1"/>
          <p:cNvSpPr>
            <a:spLocks noGrp="1"/>
          </p:cNvSpPr>
          <p:nvPr>
            <p:ph type="ctrTitle"/>
          </p:nvPr>
        </p:nvSpPr>
        <p:spPr>
          <a:xfrm>
            <a:off x="495300" y="1874832"/>
            <a:ext cx="8153400" cy="1862572"/>
          </a:xfrm>
        </p:spPr>
        <p:txBody>
          <a:bodyPr>
            <a:noAutofit/>
          </a:bodyPr>
          <a:lstStyle/>
          <a:p>
            <a:pPr algn="ctr">
              <a:lnSpc>
                <a:spcPct val="110000"/>
              </a:lnSpc>
              <a:spcBef>
                <a:spcPts val="0"/>
              </a:spcBef>
              <a:spcAft>
                <a:spcPts val="0"/>
              </a:spcAft>
            </a:pPr>
            <a:r>
              <a:rPr lang="en-US" sz="5400" b="1" dirty="0"/>
              <a:t>Starting and Maintaining</a:t>
            </a:r>
            <a:br>
              <a:rPr lang="en-US" sz="5400" b="1" dirty="0"/>
            </a:br>
            <a:r>
              <a:rPr lang="en-US" sz="5400" b="1" dirty="0"/>
              <a:t>Youth Advisory Boards</a:t>
            </a:r>
          </a:p>
        </p:txBody>
      </p:sp>
      <p:pic>
        <p:nvPicPr>
          <p:cNvPr id="6" name="Picture 5" descr="Logo for KASA, Kids as Self Advocates">
            <a:extLst>
              <a:ext uri="{FF2B5EF4-FFF2-40B4-BE49-F238E27FC236}">
                <a16:creationId xmlns:a16="http://schemas.microsoft.com/office/drawing/2014/main" id="{CB52BFB3-A02E-7347-84A2-30C1185A6CC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07127" y="432506"/>
            <a:ext cx="2654905" cy="9125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13E3CF-C540-405F-BA9A-391B4FFF5259}"/>
              </a:ext>
            </a:extLst>
          </p:cNvPr>
          <p:cNvSpPr>
            <a:spLocks noGrp="1"/>
          </p:cNvSpPr>
          <p:nvPr>
            <p:ph type="sldNum" sz="quarter" idx="12"/>
          </p:nvPr>
        </p:nvSpPr>
        <p:spPr/>
        <p:txBody>
          <a:bodyPr/>
          <a:lstStyle/>
          <a:p>
            <a:fld id="{1C721AC9-B0DE-4991-A8B5-4D41B89A5A15}" type="slidenum">
              <a:rPr lang="en-US" smtClean="0"/>
              <a:t>10</a:t>
            </a:fld>
            <a:endParaRPr lang="en-US"/>
          </a:p>
        </p:txBody>
      </p:sp>
      <p:sp>
        <p:nvSpPr>
          <p:cNvPr id="5" name="Content Placeholder 4">
            <a:extLst>
              <a:ext uri="{FF2B5EF4-FFF2-40B4-BE49-F238E27FC236}">
                <a16:creationId xmlns:a16="http://schemas.microsoft.com/office/drawing/2014/main" id="{5ACBE658-B1C0-4E3D-983D-731A43088CD8}"/>
              </a:ext>
            </a:extLst>
          </p:cNvPr>
          <p:cNvSpPr>
            <a:spLocks noGrp="1"/>
          </p:cNvSpPr>
          <p:nvPr>
            <p:ph idx="1"/>
          </p:nvPr>
        </p:nvSpPr>
        <p:spPr>
          <a:xfrm>
            <a:off x="822960" y="1828800"/>
            <a:ext cx="7543800" cy="4343400"/>
          </a:xfrm>
        </p:spPr>
        <p:txBody>
          <a:bodyPr>
            <a:normAutofit fontScale="47500" lnSpcReduction="20000"/>
          </a:bodyPr>
          <a:lstStyle/>
          <a:p>
            <a:pPr marL="0" indent="0" algn="ctr">
              <a:buNone/>
            </a:pPr>
            <a:r>
              <a:rPr lang="en-US" sz="6000" b="1" dirty="0"/>
              <a:t>KASA’s Values</a:t>
            </a:r>
          </a:p>
          <a:p>
            <a:pPr>
              <a:lnSpc>
                <a:spcPct val="120000"/>
              </a:lnSpc>
            </a:pPr>
            <a:r>
              <a:rPr lang="en-US" sz="3800" dirty="0"/>
              <a:t>• We educate others about our issues.</a:t>
            </a:r>
          </a:p>
          <a:p>
            <a:pPr>
              <a:lnSpc>
                <a:spcPct val="120000"/>
              </a:lnSpc>
            </a:pPr>
            <a:r>
              <a:rPr lang="en-US" sz="3800" dirty="0"/>
              <a:t>• We provide and expect equal opportunities.</a:t>
            </a:r>
          </a:p>
          <a:p>
            <a:pPr>
              <a:lnSpc>
                <a:spcPct val="120000"/>
              </a:lnSpc>
            </a:pPr>
            <a:r>
              <a:rPr lang="en-US" sz="3800" dirty="0"/>
              <a:t>• We focus on disability pride, culture and current issues.</a:t>
            </a:r>
          </a:p>
          <a:p>
            <a:pPr>
              <a:lnSpc>
                <a:spcPct val="120000"/>
              </a:lnSpc>
            </a:pPr>
            <a:r>
              <a:rPr lang="en-US" sz="3800" dirty="0"/>
              <a:t>• We promote independence and interdependence.</a:t>
            </a:r>
          </a:p>
          <a:p>
            <a:pPr>
              <a:lnSpc>
                <a:spcPct val="120000"/>
              </a:lnSpc>
            </a:pPr>
            <a:r>
              <a:rPr lang="en-US" sz="3800" dirty="0"/>
              <a:t>• We give and expect respect.</a:t>
            </a:r>
          </a:p>
          <a:p>
            <a:pPr>
              <a:lnSpc>
                <a:spcPct val="120000"/>
              </a:lnSpc>
            </a:pPr>
            <a:r>
              <a:rPr lang="en-US" sz="3800" dirty="0"/>
              <a:t>• We believe in self-advocacy for youth and young adults with disabilities.</a:t>
            </a:r>
          </a:p>
          <a:p>
            <a:pPr>
              <a:lnSpc>
                <a:spcPct val="120000"/>
              </a:lnSpc>
            </a:pPr>
            <a:r>
              <a:rPr lang="en-US" sz="3800" dirty="0"/>
              <a:t>• We believe in self-determination.</a:t>
            </a:r>
          </a:p>
          <a:p>
            <a:pPr>
              <a:lnSpc>
                <a:spcPct val="120000"/>
              </a:lnSpc>
            </a:pPr>
            <a:r>
              <a:rPr lang="en-US" sz="3800" dirty="0"/>
              <a:t>• We believe youth organizations, projects and activities should be youth-run.</a:t>
            </a:r>
          </a:p>
          <a:p>
            <a:endParaRPr lang="en-US" dirty="0"/>
          </a:p>
        </p:txBody>
      </p:sp>
      <p:sp>
        <p:nvSpPr>
          <p:cNvPr id="2" name="Title 1">
            <a:extLst>
              <a:ext uri="{FF2B5EF4-FFF2-40B4-BE49-F238E27FC236}">
                <a16:creationId xmlns:a16="http://schemas.microsoft.com/office/drawing/2014/main" id="{8DE9A405-2319-43FF-8540-BBB7465CDD18}"/>
              </a:ext>
            </a:extLst>
          </p:cNvPr>
          <p:cNvSpPr>
            <a:spLocks noGrp="1"/>
          </p:cNvSpPr>
          <p:nvPr>
            <p:ph type="title"/>
          </p:nvPr>
        </p:nvSpPr>
        <p:spPr/>
        <p:txBody>
          <a:bodyPr>
            <a:normAutofit/>
          </a:bodyPr>
          <a:lstStyle/>
          <a:p>
            <a:r>
              <a:rPr lang="en-US" sz="4400" dirty="0"/>
              <a:t>Establish a Mission &amp; Vision</a:t>
            </a:r>
          </a:p>
        </p:txBody>
      </p:sp>
    </p:spTree>
    <p:extLst>
      <p:ext uri="{BB962C8B-B14F-4D97-AF65-F5344CB8AC3E}">
        <p14:creationId xmlns:p14="http://schemas.microsoft.com/office/powerpoint/2010/main" val="198612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8A6CEE-3A4D-4C55-B1AA-32B2482253E4}"/>
              </a:ext>
            </a:extLst>
          </p:cNvPr>
          <p:cNvSpPr>
            <a:spLocks noGrp="1"/>
          </p:cNvSpPr>
          <p:nvPr>
            <p:ph type="sldNum" sz="quarter" idx="12"/>
          </p:nvPr>
        </p:nvSpPr>
        <p:spPr/>
        <p:txBody>
          <a:bodyPr vert="horz" lIns="91440" tIns="45720" rIns="91440" bIns="45720" rtlCol="0" anchor="ctr">
            <a:normAutofit/>
          </a:bodyPr>
          <a:lstStyle/>
          <a:p>
            <a:pPr>
              <a:spcAft>
                <a:spcPts val="600"/>
              </a:spcAft>
            </a:pPr>
            <a:fld id="{1C721AC9-B0DE-4991-A8B5-4D41B89A5A15}" type="slidenum">
              <a:rPr lang="en-US" smtClean="0">
                <a:solidFill>
                  <a:srgbClr val="FFFFFF"/>
                </a:solidFill>
              </a:rPr>
              <a:pPr>
                <a:spcAft>
                  <a:spcPts val="600"/>
                </a:spcAft>
              </a:pPr>
              <a:t>11</a:t>
            </a:fld>
            <a:endParaRPr lang="en-US">
              <a:solidFill>
                <a:srgbClr val="FFFFFF"/>
              </a:solidFill>
            </a:endParaRPr>
          </a:p>
        </p:txBody>
      </p:sp>
      <p:pic>
        <p:nvPicPr>
          <p:cNvPr id="7" name="Content Placeholder 6" descr="A cluster of icons representing rules.">
            <a:extLst>
              <a:ext uri="{FF2B5EF4-FFF2-40B4-BE49-F238E27FC236}">
                <a16:creationId xmlns:a16="http://schemas.microsoft.com/office/drawing/2014/main" id="{7190F01D-F381-4610-BC6A-53164B1FD4F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90600" y="1362075"/>
            <a:ext cx="4133850" cy="4133850"/>
          </a:xfrm>
          <a:prstGeom prst="rect">
            <a:avLst/>
          </a:prstGeom>
        </p:spPr>
      </p:pic>
      <p:sp>
        <p:nvSpPr>
          <p:cNvPr id="2" name="Title 1">
            <a:extLst>
              <a:ext uri="{FF2B5EF4-FFF2-40B4-BE49-F238E27FC236}">
                <a16:creationId xmlns:a16="http://schemas.microsoft.com/office/drawing/2014/main" id="{129AAD22-F8F5-4928-A55D-FE31A0488CC9}"/>
              </a:ext>
            </a:extLst>
          </p:cNvPr>
          <p:cNvSpPr>
            <a:spLocks noGrp="1"/>
          </p:cNvSpPr>
          <p:nvPr>
            <p:ph type="title" idx="4294967295"/>
          </p:nvPr>
        </p:nvSpPr>
        <p:spPr>
          <a:xfrm>
            <a:off x="5982306" y="1676400"/>
            <a:ext cx="2886075" cy="1550987"/>
          </a:xfrm>
        </p:spPr>
        <p:txBody>
          <a:bodyPr vert="horz" lIns="91440" tIns="45720" rIns="91440" bIns="45720" rtlCol="0" anchor="b">
            <a:normAutofit fontScale="90000"/>
          </a:bodyPr>
          <a:lstStyle/>
          <a:p>
            <a:r>
              <a:rPr lang="en-US" sz="4800" dirty="0">
                <a:solidFill>
                  <a:schemeClr val="tx1">
                    <a:lumMod val="85000"/>
                    <a:lumOff val="15000"/>
                  </a:schemeClr>
                </a:solidFill>
              </a:rPr>
              <a:t>Create Guidelines </a:t>
            </a:r>
          </a:p>
        </p:txBody>
      </p:sp>
    </p:spTree>
    <p:extLst>
      <p:ext uri="{BB962C8B-B14F-4D97-AF65-F5344CB8AC3E}">
        <p14:creationId xmlns:p14="http://schemas.microsoft.com/office/powerpoint/2010/main" val="293816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8A6CEE-3A4D-4C55-B1AA-32B2482253E4}"/>
              </a:ext>
            </a:extLst>
          </p:cNvPr>
          <p:cNvSpPr>
            <a:spLocks noGrp="1"/>
          </p:cNvSpPr>
          <p:nvPr>
            <p:ph type="sldNum" sz="quarter" idx="12"/>
          </p:nvPr>
        </p:nvSpPr>
        <p:spPr/>
        <p:txBody>
          <a:bodyPr vert="horz" lIns="91440" tIns="45720" rIns="91440" bIns="45720" rtlCol="0" anchor="ctr">
            <a:normAutofit/>
          </a:bodyPr>
          <a:lstStyle/>
          <a:p>
            <a:pPr>
              <a:spcAft>
                <a:spcPts val="600"/>
              </a:spcAft>
            </a:pPr>
            <a:fld id="{1C721AC9-B0DE-4991-A8B5-4D41B89A5A15}" type="slidenum">
              <a:rPr lang="en-US" smtClean="0">
                <a:solidFill>
                  <a:srgbClr val="FFFFFF"/>
                </a:solidFill>
              </a:rPr>
              <a:pPr>
                <a:spcAft>
                  <a:spcPts val="600"/>
                </a:spcAft>
              </a:pPr>
              <a:t>12</a:t>
            </a:fld>
            <a:endParaRPr lang="en-US">
              <a:solidFill>
                <a:srgbClr val="FFFFFF"/>
              </a:solidFill>
            </a:endParaRPr>
          </a:p>
        </p:txBody>
      </p:sp>
      <p:pic>
        <p:nvPicPr>
          <p:cNvPr id="7" name="Content Placeholder 6" descr="A graphic representation of SMART objectives.">
            <a:extLst>
              <a:ext uri="{FF2B5EF4-FFF2-40B4-BE49-F238E27FC236}">
                <a16:creationId xmlns:a16="http://schemas.microsoft.com/office/drawing/2014/main" id="{7190F01D-F381-4610-BC6A-53164B1FD4F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14400" y="1362075"/>
            <a:ext cx="4133850" cy="4133850"/>
          </a:xfrm>
          <a:prstGeom prst="rect">
            <a:avLst/>
          </a:prstGeom>
        </p:spPr>
      </p:pic>
      <p:sp>
        <p:nvSpPr>
          <p:cNvPr id="2" name="Title 1">
            <a:extLst>
              <a:ext uri="{FF2B5EF4-FFF2-40B4-BE49-F238E27FC236}">
                <a16:creationId xmlns:a16="http://schemas.microsoft.com/office/drawing/2014/main" id="{129AAD22-F8F5-4928-A55D-FE31A0488CC9}"/>
              </a:ext>
            </a:extLst>
          </p:cNvPr>
          <p:cNvSpPr>
            <a:spLocks noGrp="1"/>
          </p:cNvSpPr>
          <p:nvPr>
            <p:ph type="title" idx="4294967295"/>
          </p:nvPr>
        </p:nvSpPr>
        <p:spPr>
          <a:xfrm>
            <a:off x="5787044" y="1219200"/>
            <a:ext cx="3276600" cy="3684587"/>
          </a:xfrm>
        </p:spPr>
        <p:txBody>
          <a:bodyPr vert="horz" lIns="91440" tIns="45720" rIns="91440" bIns="45720" rtlCol="0" anchor="b">
            <a:normAutofit/>
          </a:bodyPr>
          <a:lstStyle/>
          <a:p>
            <a:r>
              <a:rPr lang="en-US" sz="4400" dirty="0">
                <a:solidFill>
                  <a:schemeClr val="tx1">
                    <a:lumMod val="85000"/>
                    <a:lumOff val="15000"/>
                  </a:schemeClr>
                </a:solidFill>
              </a:rPr>
              <a:t>Establish agreements, plans &amp; agendas</a:t>
            </a:r>
            <a:br>
              <a:rPr lang="en-US" sz="4800" dirty="0">
                <a:solidFill>
                  <a:schemeClr val="tx1">
                    <a:lumMod val="85000"/>
                    <a:lumOff val="15000"/>
                  </a:schemeClr>
                </a:solidFill>
              </a:rPr>
            </a:br>
            <a:r>
              <a:rPr lang="en-US" sz="3200" dirty="0">
                <a:solidFill>
                  <a:schemeClr val="tx1">
                    <a:lumMod val="85000"/>
                    <a:lumOff val="15000"/>
                  </a:schemeClr>
                </a:solidFill>
              </a:rPr>
              <a:t> </a:t>
            </a:r>
          </a:p>
        </p:txBody>
      </p:sp>
    </p:spTree>
    <p:extLst>
      <p:ext uri="{BB962C8B-B14F-4D97-AF65-F5344CB8AC3E}">
        <p14:creationId xmlns:p14="http://schemas.microsoft.com/office/powerpoint/2010/main" val="34436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8A6CEE-3A4D-4C55-B1AA-32B2482253E4}"/>
              </a:ext>
            </a:extLst>
          </p:cNvPr>
          <p:cNvSpPr>
            <a:spLocks noGrp="1"/>
          </p:cNvSpPr>
          <p:nvPr>
            <p:ph type="sldNum" sz="quarter" idx="12"/>
          </p:nvPr>
        </p:nvSpPr>
        <p:spPr/>
        <p:txBody>
          <a:bodyPr vert="horz" lIns="91440" tIns="45720" rIns="91440" bIns="45720" rtlCol="0" anchor="ctr">
            <a:normAutofit/>
          </a:bodyPr>
          <a:lstStyle/>
          <a:p>
            <a:pPr>
              <a:spcAft>
                <a:spcPts val="600"/>
              </a:spcAft>
            </a:pPr>
            <a:fld id="{1C721AC9-B0DE-4991-A8B5-4D41B89A5A15}" type="slidenum">
              <a:rPr lang="en-US" smtClean="0">
                <a:solidFill>
                  <a:srgbClr val="FFFFFF"/>
                </a:solidFill>
              </a:rPr>
              <a:pPr>
                <a:spcAft>
                  <a:spcPts val="600"/>
                </a:spcAft>
              </a:pPr>
              <a:t>13</a:t>
            </a:fld>
            <a:endParaRPr lang="en-US">
              <a:solidFill>
                <a:srgbClr val="FFFFFF"/>
              </a:solidFill>
            </a:endParaRPr>
          </a:p>
        </p:txBody>
      </p:sp>
      <p:pic>
        <p:nvPicPr>
          <p:cNvPr id="7" name="Content Placeholder 6" descr="Image of five hands joined together in a circle.">
            <a:extLst>
              <a:ext uri="{FF2B5EF4-FFF2-40B4-BE49-F238E27FC236}">
                <a16:creationId xmlns:a16="http://schemas.microsoft.com/office/drawing/2014/main" id="{7190F01D-F381-4610-BC6A-53164B1FD4F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2000" y="1733746"/>
            <a:ext cx="4648201" cy="3095231"/>
          </a:xfrm>
          <a:prstGeom prst="rect">
            <a:avLst/>
          </a:prstGeom>
        </p:spPr>
      </p:pic>
      <p:sp>
        <p:nvSpPr>
          <p:cNvPr id="2" name="Title 1">
            <a:extLst>
              <a:ext uri="{FF2B5EF4-FFF2-40B4-BE49-F238E27FC236}">
                <a16:creationId xmlns:a16="http://schemas.microsoft.com/office/drawing/2014/main" id="{129AAD22-F8F5-4928-A55D-FE31A0488CC9}"/>
              </a:ext>
            </a:extLst>
          </p:cNvPr>
          <p:cNvSpPr>
            <a:spLocks noGrp="1"/>
          </p:cNvSpPr>
          <p:nvPr>
            <p:ph type="title" idx="4294967295"/>
          </p:nvPr>
        </p:nvSpPr>
        <p:spPr>
          <a:xfrm>
            <a:off x="5638800" y="2371725"/>
            <a:ext cx="3276600" cy="2114550"/>
          </a:xfrm>
        </p:spPr>
        <p:txBody>
          <a:bodyPr vert="horz" lIns="91440" tIns="45720" rIns="91440" bIns="45720" rtlCol="0" anchor="b">
            <a:normAutofit fontScale="90000"/>
          </a:bodyPr>
          <a:lstStyle/>
          <a:p>
            <a:r>
              <a:rPr lang="en-US" sz="4800" dirty="0">
                <a:solidFill>
                  <a:schemeClr val="tx1">
                    <a:lumMod val="85000"/>
                    <a:lumOff val="15000"/>
                  </a:schemeClr>
                </a:solidFill>
              </a:rPr>
              <a:t>Establish partnerships</a:t>
            </a:r>
            <a:br>
              <a:rPr lang="en-US" sz="4800" dirty="0">
                <a:solidFill>
                  <a:schemeClr val="tx1">
                    <a:lumMod val="85000"/>
                    <a:lumOff val="15000"/>
                  </a:schemeClr>
                </a:solidFill>
              </a:rPr>
            </a:br>
            <a:r>
              <a:rPr lang="en-US" sz="3200" dirty="0">
                <a:solidFill>
                  <a:schemeClr val="tx1">
                    <a:lumMod val="85000"/>
                    <a:lumOff val="15000"/>
                  </a:schemeClr>
                </a:solidFill>
              </a:rPr>
              <a:t> </a:t>
            </a:r>
          </a:p>
        </p:txBody>
      </p:sp>
    </p:spTree>
    <p:extLst>
      <p:ext uri="{BB962C8B-B14F-4D97-AF65-F5344CB8AC3E}">
        <p14:creationId xmlns:p14="http://schemas.microsoft.com/office/powerpoint/2010/main" val="192125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8A6CEE-3A4D-4C55-B1AA-32B2482253E4}"/>
              </a:ext>
            </a:extLst>
          </p:cNvPr>
          <p:cNvSpPr>
            <a:spLocks noGrp="1"/>
          </p:cNvSpPr>
          <p:nvPr>
            <p:ph type="sldNum" sz="quarter" idx="12"/>
          </p:nvPr>
        </p:nvSpPr>
        <p:spPr/>
        <p:txBody>
          <a:bodyPr vert="horz" lIns="91440" tIns="45720" rIns="91440" bIns="45720" rtlCol="0" anchor="ctr">
            <a:normAutofit/>
          </a:bodyPr>
          <a:lstStyle/>
          <a:p>
            <a:pPr>
              <a:spcAft>
                <a:spcPts val="600"/>
              </a:spcAft>
            </a:pPr>
            <a:fld id="{1C721AC9-B0DE-4991-A8B5-4D41B89A5A15}" type="slidenum">
              <a:rPr lang="en-US" smtClean="0">
                <a:solidFill>
                  <a:srgbClr val="FFFFFF"/>
                </a:solidFill>
              </a:rPr>
              <a:pPr>
                <a:spcAft>
                  <a:spcPts val="600"/>
                </a:spcAft>
              </a:pPr>
              <a:t>14</a:t>
            </a:fld>
            <a:endParaRPr lang="en-US">
              <a:solidFill>
                <a:srgbClr val="FFFFFF"/>
              </a:solidFill>
            </a:endParaRPr>
          </a:p>
        </p:txBody>
      </p:sp>
      <p:pic>
        <p:nvPicPr>
          <p:cNvPr id="7" name="Content Placeholder 6" descr="Screenshot of a Zoom video meeting with an agenda on the screen and the host in a box at the top right of the screen.">
            <a:extLst>
              <a:ext uri="{FF2B5EF4-FFF2-40B4-BE49-F238E27FC236}">
                <a16:creationId xmlns:a16="http://schemas.microsoft.com/office/drawing/2014/main" id="{7190F01D-F381-4610-BC6A-53164B1FD4F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29013" y="2057400"/>
            <a:ext cx="7096685" cy="3657600"/>
          </a:xfrm>
          <a:prstGeom prst="rect">
            <a:avLst/>
          </a:prstGeom>
        </p:spPr>
      </p:pic>
      <p:sp>
        <p:nvSpPr>
          <p:cNvPr id="2" name="Title 1">
            <a:extLst>
              <a:ext uri="{FF2B5EF4-FFF2-40B4-BE49-F238E27FC236}">
                <a16:creationId xmlns:a16="http://schemas.microsoft.com/office/drawing/2014/main" id="{129AAD22-F8F5-4928-A55D-FE31A0488CC9}"/>
              </a:ext>
            </a:extLst>
          </p:cNvPr>
          <p:cNvSpPr>
            <a:spLocks noGrp="1"/>
          </p:cNvSpPr>
          <p:nvPr>
            <p:ph type="title"/>
          </p:nvPr>
        </p:nvSpPr>
        <p:spPr/>
        <p:txBody>
          <a:bodyPr vert="horz" lIns="91440" tIns="45720" rIns="91440" bIns="45720" rtlCol="0" anchor="b">
            <a:normAutofit/>
          </a:bodyPr>
          <a:lstStyle/>
          <a:p>
            <a:r>
              <a:rPr lang="en-US" sz="4800" dirty="0">
                <a:solidFill>
                  <a:schemeClr val="tx1">
                    <a:lumMod val="85000"/>
                    <a:lumOff val="15000"/>
                  </a:schemeClr>
                </a:solidFill>
              </a:rPr>
              <a:t>Organize Meetings</a:t>
            </a:r>
            <a:endParaRPr lang="en-US" sz="3200" dirty="0">
              <a:solidFill>
                <a:schemeClr val="tx1">
                  <a:lumMod val="85000"/>
                  <a:lumOff val="15000"/>
                </a:schemeClr>
              </a:solidFill>
            </a:endParaRPr>
          </a:p>
        </p:txBody>
      </p:sp>
    </p:spTree>
    <p:extLst>
      <p:ext uri="{BB962C8B-B14F-4D97-AF65-F5344CB8AC3E}">
        <p14:creationId xmlns:p14="http://schemas.microsoft.com/office/powerpoint/2010/main" val="322303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493966-3AF3-4570-ABCE-D7950921E69B}"/>
              </a:ext>
            </a:extLst>
          </p:cNvPr>
          <p:cNvSpPr>
            <a:spLocks noGrp="1"/>
          </p:cNvSpPr>
          <p:nvPr>
            <p:ph type="sldNum" sz="quarter" idx="12"/>
          </p:nvPr>
        </p:nvSpPr>
        <p:spPr/>
        <p:txBody>
          <a:bodyPr/>
          <a:lstStyle/>
          <a:p>
            <a:fld id="{1C721AC9-B0DE-4991-A8B5-4D41B89A5A15}" type="slidenum">
              <a:rPr lang="en-US" smtClean="0"/>
              <a:t>15</a:t>
            </a:fld>
            <a:endParaRPr lang="en-US"/>
          </a:p>
        </p:txBody>
      </p:sp>
      <p:pic>
        <p:nvPicPr>
          <p:cNvPr id="11" name="Picture 10" descr="Graphic image of a tree with hands as leaves.">
            <a:extLst>
              <a:ext uri="{FF2B5EF4-FFF2-40B4-BE49-F238E27FC236}">
                <a16:creationId xmlns:a16="http://schemas.microsoft.com/office/drawing/2014/main" id="{52E1A747-1757-4D45-984E-E66D1E9CF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042404"/>
            <a:ext cx="3901440" cy="2599944"/>
          </a:xfrm>
          <a:prstGeom prst="rect">
            <a:avLst/>
          </a:prstGeom>
        </p:spPr>
      </p:pic>
      <p:sp>
        <p:nvSpPr>
          <p:cNvPr id="3" name="Content Placeholder 2">
            <a:extLst>
              <a:ext uri="{FF2B5EF4-FFF2-40B4-BE49-F238E27FC236}">
                <a16:creationId xmlns:a16="http://schemas.microsoft.com/office/drawing/2014/main" id="{F771A5DA-AF60-4C0E-A1D6-B5F7D500AC3A}"/>
              </a:ext>
            </a:extLst>
          </p:cNvPr>
          <p:cNvSpPr>
            <a:spLocks noGrp="1"/>
          </p:cNvSpPr>
          <p:nvPr>
            <p:ph idx="1"/>
          </p:nvPr>
        </p:nvSpPr>
        <p:spPr>
          <a:xfrm>
            <a:off x="3048000" y="1219200"/>
            <a:ext cx="5924550" cy="2823204"/>
          </a:xfrm>
        </p:spPr>
        <p:txBody>
          <a:bodyPr>
            <a:normAutofit/>
          </a:bodyPr>
          <a:lstStyle/>
          <a:p>
            <a:pPr marL="742950" marR="0" lvl="1" indent="-285750">
              <a:lnSpc>
                <a:spcPct val="100000"/>
              </a:lnSpc>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Recruit new members</a:t>
            </a:r>
          </a:p>
          <a:p>
            <a:pPr marL="457200" marR="0" lvl="1" indent="0">
              <a:lnSpc>
                <a:spcPct val="100000"/>
              </a:lnSpc>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Develop new member orientation</a:t>
            </a:r>
          </a:p>
          <a:p>
            <a:pPr marL="457200" marR="0" lvl="1" indent="0">
              <a:lnSpc>
                <a:spcPct val="100000"/>
              </a:lnSpc>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Create a succession plan</a:t>
            </a:r>
          </a:p>
        </p:txBody>
      </p:sp>
      <p:sp>
        <p:nvSpPr>
          <p:cNvPr id="2" name="Title 1">
            <a:extLst>
              <a:ext uri="{FF2B5EF4-FFF2-40B4-BE49-F238E27FC236}">
                <a16:creationId xmlns:a16="http://schemas.microsoft.com/office/drawing/2014/main" id="{90D6B836-4390-43F9-84A1-0E7E1628BB12}"/>
              </a:ext>
            </a:extLst>
          </p:cNvPr>
          <p:cNvSpPr>
            <a:spLocks noGrp="1"/>
          </p:cNvSpPr>
          <p:nvPr>
            <p:ph type="title"/>
          </p:nvPr>
        </p:nvSpPr>
        <p:spPr>
          <a:xfrm>
            <a:off x="171450" y="152400"/>
            <a:ext cx="2743200" cy="2286000"/>
          </a:xfrm>
        </p:spPr>
        <p:txBody>
          <a:bodyPr>
            <a:normAutofit/>
          </a:bodyPr>
          <a:lstStyle/>
          <a:p>
            <a:r>
              <a:rPr lang="en-US" sz="4400" dirty="0"/>
              <a:t>Sustaining Youth Boards</a:t>
            </a:r>
          </a:p>
        </p:txBody>
      </p:sp>
    </p:spTree>
    <p:extLst>
      <p:ext uri="{BB962C8B-B14F-4D97-AF65-F5344CB8AC3E}">
        <p14:creationId xmlns:p14="http://schemas.microsoft.com/office/powerpoint/2010/main" val="416806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493966-3AF3-4570-ABCE-D7950921E69B}"/>
              </a:ext>
            </a:extLst>
          </p:cNvPr>
          <p:cNvSpPr>
            <a:spLocks noGrp="1"/>
          </p:cNvSpPr>
          <p:nvPr>
            <p:ph type="sldNum" sz="quarter" idx="12"/>
          </p:nvPr>
        </p:nvSpPr>
        <p:spPr/>
        <p:txBody>
          <a:bodyPr/>
          <a:lstStyle/>
          <a:p>
            <a:fld id="{1C721AC9-B0DE-4991-A8B5-4D41B89A5A15}" type="slidenum">
              <a:rPr lang="en-US" smtClean="0"/>
              <a:t>16</a:t>
            </a:fld>
            <a:endParaRPr lang="en-US"/>
          </a:p>
        </p:txBody>
      </p:sp>
      <p:pic>
        <p:nvPicPr>
          <p:cNvPr id="11" name="Picture 10" descr="Six young women laying on the grass outside in a circle with their heads at the center, holding hands.">
            <a:extLst>
              <a:ext uri="{FF2B5EF4-FFF2-40B4-BE49-F238E27FC236}">
                <a16:creationId xmlns:a16="http://schemas.microsoft.com/office/drawing/2014/main" id="{52E1A747-1757-4D45-984E-E66D1E9CF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032572"/>
            <a:ext cx="3641059" cy="2599944"/>
          </a:xfrm>
          <a:prstGeom prst="rect">
            <a:avLst/>
          </a:prstGeom>
        </p:spPr>
      </p:pic>
      <p:sp>
        <p:nvSpPr>
          <p:cNvPr id="3" name="Content Placeholder 2">
            <a:extLst>
              <a:ext uri="{FF2B5EF4-FFF2-40B4-BE49-F238E27FC236}">
                <a16:creationId xmlns:a16="http://schemas.microsoft.com/office/drawing/2014/main" id="{F771A5DA-AF60-4C0E-A1D6-B5F7D500AC3A}"/>
              </a:ext>
            </a:extLst>
          </p:cNvPr>
          <p:cNvSpPr>
            <a:spLocks noGrp="1"/>
          </p:cNvSpPr>
          <p:nvPr>
            <p:ph idx="1"/>
          </p:nvPr>
        </p:nvSpPr>
        <p:spPr>
          <a:xfrm>
            <a:off x="3089173" y="976400"/>
            <a:ext cx="5772150" cy="3124200"/>
          </a:xfrm>
        </p:spPr>
        <p:txBody>
          <a:bodyPr>
            <a:normAutofit fontScale="92500" lnSpcReduction="10000"/>
          </a:bodyPr>
          <a:lstStyle/>
          <a:p>
            <a:pPr marL="742950" marR="0" lvl="1" indent="-285750">
              <a:lnSpc>
                <a:spcPct val="100000"/>
              </a:lnSpc>
              <a:spcBef>
                <a:spcPts val="0"/>
              </a:spcBef>
              <a:spcAft>
                <a:spcPts val="0"/>
              </a:spcAft>
              <a:buFont typeface="Courier New" panose="02070309020205020404" pitchFamily="49" charset="0"/>
              <a:buChar char="o"/>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Times New Roman" panose="02020603050405020304" pitchFamily="18" charset="0"/>
              </a:rPr>
              <a:t>Develop a strategic plan</a:t>
            </a:r>
          </a:p>
          <a:p>
            <a:pPr marL="742950" marR="0" lvl="1" indent="-285750">
              <a:lnSpc>
                <a:spcPct val="100000"/>
              </a:lnSpc>
              <a:spcBef>
                <a:spcPts val="0"/>
              </a:spcBef>
              <a:spcAft>
                <a:spcPts val="0"/>
              </a:spcAft>
              <a:buFont typeface="Courier New" panose="02070309020205020404" pitchFamily="49" charset="0"/>
              <a:buChar char="o"/>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Times New Roman" panose="02020603050405020304" pitchFamily="18" charset="0"/>
              </a:rPr>
              <a:t>Establish &amp; maintain website and social media</a:t>
            </a:r>
          </a:p>
          <a:p>
            <a:pPr marL="742950" marR="0" lvl="1" indent="-285750">
              <a:lnSpc>
                <a:spcPct val="100000"/>
              </a:lnSpc>
              <a:spcBef>
                <a:spcPts val="0"/>
              </a:spcBef>
              <a:spcAft>
                <a:spcPts val="0"/>
              </a:spcAft>
              <a:buFont typeface="Courier New" panose="02070309020205020404" pitchFamily="49" charset="0"/>
              <a:buChar char="o"/>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Times New Roman" panose="02020603050405020304" pitchFamily="18" charset="0"/>
              </a:rPr>
              <a:t>Create a buddy/check in system</a:t>
            </a:r>
          </a:p>
        </p:txBody>
      </p:sp>
      <p:sp>
        <p:nvSpPr>
          <p:cNvPr id="2" name="Title 1">
            <a:extLst>
              <a:ext uri="{FF2B5EF4-FFF2-40B4-BE49-F238E27FC236}">
                <a16:creationId xmlns:a16="http://schemas.microsoft.com/office/drawing/2014/main" id="{90D6B836-4390-43F9-84A1-0E7E1628BB12}"/>
              </a:ext>
            </a:extLst>
          </p:cNvPr>
          <p:cNvSpPr>
            <a:spLocks noGrp="1"/>
          </p:cNvSpPr>
          <p:nvPr>
            <p:ph type="title"/>
          </p:nvPr>
        </p:nvSpPr>
        <p:spPr>
          <a:xfrm>
            <a:off x="171450" y="152400"/>
            <a:ext cx="2743200" cy="2286000"/>
          </a:xfrm>
        </p:spPr>
        <p:txBody>
          <a:bodyPr>
            <a:normAutofit/>
          </a:bodyPr>
          <a:lstStyle/>
          <a:p>
            <a:r>
              <a:rPr lang="en-US" sz="4400" dirty="0"/>
              <a:t>Sustaining Youth Boards</a:t>
            </a:r>
          </a:p>
        </p:txBody>
      </p:sp>
    </p:spTree>
    <p:extLst>
      <p:ext uri="{BB962C8B-B14F-4D97-AF65-F5344CB8AC3E}">
        <p14:creationId xmlns:p14="http://schemas.microsoft.com/office/powerpoint/2010/main" val="334607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81899A-9909-41D7-9510-F254750B61C1}"/>
              </a:ext>
            </a:extLst>
          </p:cNvPr>
          <p:cNvSpPr>
            <a:spLocks noGrp="1"/>
          </p:cNvSpPr>
          <p:nvPr>
            <p:ph type="sldNum" sz="quarter" idx="12"/>
          </p:nvPr>
        </p:nvSpPr>
        <p:spPr/>
        <p:txBody>
          <a:bodyPr/>
          <a:lstStyle/>
          <a:p>
            <a:fld id="{1C721AC9-B0DE-4991-A8B5-4D41B89A5A15}" type="slidenum">
              <a:rPr lang="en-US" smtClean="0"/>
              <a:t>17</a:t>
            </a:fld>
            <a:endParaRPr lang="en-US"/>
          </a:p>
        </p:txBody>
      </p:sp>
      <p:pic>
        <p:nvPicPr>
          <p:cNvPr id="5" name="Picture 4" descr="Head shot of Hamza Jaka.">
            <a:extLst>
              <a:ext uri="{FF2B5EF4-FFF2-40B4-BE49-F238E27FC236}">
                <a16:creationId xmlns:a16="http://schemas.microsoft.com/office/drawing/2014/main" id="{2C310638-37A6-4D3D-AD87-F3B1D0B3D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282967"/>
            <a:ext cx="5181600" cy="3453536"/>
          </a:xfrm>
          <a:prstGeom prst="rect">
            <a:avLst/>
          </a:prstGeom>
        </p:spPr>
      </p:pic>
      <p:sp>
        <p:nvSpPr>
          <p:cNvPr id="2" name="Title 1">
            <a:extLst>
              <a:ext uri="{FF2B5EF4-FFF2-40B4-BE49-F238E27FC236}">
                <a16:creationId xmlns:a16="http://schemas.microsoft.com/office/drawing/2014/main" id="{11A23D5D-1DEC-4739-87E9-6FAD47F08057}"/>
              </a:ext>
            </a:extLst>
          </p:cNvPr>
          <p:cNvSpPr>
            <a:spLocks noGrp="1"/>
          </p:cNvSpPr>
          <p:nvPr>
            <p:ph type="title"/>
          </p:nvPr>
        </p:nvSpPr>
        <p:spPr/>
        <p:txBody>
          <a:bodyPr/>
          <a:lstStyle/>
          <a:p>
            <a:r>
              <a:rPr lang="en-US" dirty="0"/>
              <a:t>Hamza’s Story</a:t>
            </a:r>
          </a:p>
        </p:txBody>
      </p:sp>
    </p:spTree>
    <p:extLst>
      <p:ext uri="{BB962C8B-B14F-4D97-AF65-F5344CB8AC3E}">
        <p14:creationId xmlns:p14="http://schemas.microsoft.com/office/powerpoint/2010/main" val="534563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493966-3AF3-4570-ABCE-D7950921E69B}"/>
              </a:ext>
            </a:extLst>
          </p:cNvPr>
          <p:cNvSpPr>
            <a:spLocks noGrp="1"/>
          </p:cNvSpPr>
          <p:nvPr>
            <p:ph type="sldNum" sz="quarter" idx="12"/>
          </p:nvPr>
        </p:nvSpPr>
        <p:spPr/>
        <p:txBody>
          <a:bodyPr/>
          <a:lstStyle/>
          <a:p>
            <a:fld id="{1C721AC9-B0DE-4991-A8B5-4D41B89A5A15}" type="slidenum">
              <a:rPr lang="en-US" smtClean="0"/>
              <a:t>18</a:t>
            </a:fld>
            <a:endParaRPr lang="en-US"/>
          </a:p>
        </p:txBody>
      </p:sp>
      <p:pic>
        <p:nvPicPr>
          <p:cNvPr id="7" name="Picture 6" descr="Image of an icon for email.">
            <a:extLst>
              <a:ext uri="{FF2B5EF4-FFF2-40B4-BE49-F238E27FC236}">
                <a16:creationId xmlns:a16="http://schemas.microsoft.com/office/drawing/2014/main" id="{A1057507-DEBD-4F1D-92C1-4F0671067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68" y="3726984"/>
            <a:ext cx="2915364" cy="2915364"/>
          </a:xfrm>
          <a:prstGeom prst="rect">
            <a:avLst/>
          </a:prstGeom>
        </p:spPr>
      </p:pic>
      <p:sp>
        <p:nvSpPr>
          <p:cNvPr id="3" name="Content Placeholder 2">
            <a:extLst>
              <a:ext uri="{FF2B5EF4-FFF2-40B4-BE49-F238E27FC236}">
                <a16:creationId xmlns:a16="http://schemas.microsoft.com/office/drawing/2014/main" id="{F771A5DA-AF60-4C0E-A1D6-B5F7D500AC3A}"/>
              </a:ext>
            </a:extLst>
          </p:cNvPr>
          <p:cNvSpPr>
            <a:spLocks noGrp="1"/>
          </p:cNvSpPr>
          <p:nvPr>
            <p:ph idx="1"/>
          </p:nvPr>
        </p:nvSpPr>
        <p:spPr>
          <a:xfrm>
            <a:off x="3600450" y="1295400"/>
            <a:ext cx="5200650" cy="4693920"/>
          </a:xfrm>
        </p:spPr>
        <p:txBody>
          <a:bodyPr>
            <a:normAutofit/>
          </a:bodyPr>
          <a:lstStyle/>
          <a:p>
            <a:pPr marL="742950" marR="0" lvl="1" indent="-285750">
              <a:lnSpc>
                <a:spcPct val="107000"/>
              </a:lnSpc>
              <a:spcBef>
                <a:spcPts val="0"/>
              </a:spcBef>
              <a:spcAft>
                <a:spcPts val="0"/>
              </a:spcAft>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Times New Roman" panose="02020603050405020304" pitchFamily="18" charset="0"/>
              </a:rPr>
              <a:t>Create new roles</a:t>
            </a:r>
          </a:p>
          <a:p>
            <a:pPr marL="457200" marR="0" lvl="1" indent="0">
              <a:lnSpc>
                <a:spcPct val="107000"/>
              </a:lnSpc>
              <a:spcBef>
                <a:spcPts val="0"/>
              </a:spcBef>
              <a:spcAft>
                <a:spcPts val="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Times New Roman" panose="02020603050405020304" pitchFamily="18" charset="0"/>
              </a:rPr>
              <a:t>Develop an alumni association &amp; email list</a:t>
            </a:r>
          </a:p>
          <a:p>
            <a:pPr marL="457200" marR="0" lvl="1" indent="0">
              <a:lnSpc>
                <a:spcPct val="107000"/>
              </a:lnSpc>
              <a:spcBef>
                <a:spcPts val="0"/>
              </a:spcBef>
              <a:spcAft>
                <a:spcPts val="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Times New Roman" panose="02020603050405020304" pitchFamily="18" charset="0"/>
              </a:rPr>
              <a:t>Invite alumni to meetings, trainings and retreats</a:t>
            </a:r>
          </a:p>
          <a:p>
            <a:pPr marL="457200" marR="0" lvl="1" indent="0">
              <a:lnSpc>
                <a:spcPct val="107000"/>
              </a:lnSpc>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90D6B836-4390-43F9-84A1-0E7E1628BB12}"/>
              </a:ext>
            </a:extLst>
          </p:cNvPr>
          <p:cNvSpPr>
            <a:spLocks noGrp="1"/>
          </p:cNvSpPr>
          <p:nvPr>
            <p:ph type="title"/>
          </p:nvPr>
        </p:nvSpPr>
        <p:spPr>
          <a:xfrm>
            <a:off x="247650" y="304800"/>
            <a:ext cx="2590800" cy="2286000"/>
          </a:xfrm>
        </p:spPr>
        <p:txBody>
          <a:bodyPr>
            <a:normAutofit/>
          </a:bodyPr>
          <a:lstStyle/>
          <a:p>
            <a:r>
              <a:rPr lang="en-US" sz="4400" dirty="0"/>
              <a:t>Engaging Aged-Out Youth</a:t>
            </a:r>
          </a:p>
        </p:txBody>
      </p:sp>
    </p:spTree>
    <p:extLst>
      <p:ext uri="{BB962C8B-B14F-4D97-AF65-F5344CB8AC3E}">
        <p14:creationId xmlns:p14="http://schemas.microsoft.com/office/powerpoint/2010/main" val="190943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493966-3AF3-4570-ABCE-D7950921E69B}"/>
              </a:ext>
            </a:extLst>
          </p:cNvPr>
          <p:cNvSpPr>
            <a:spLocks noGrp="1"/>
          </p:cNvSpPr>
          <p:nvPr>
            <p:ph type="sldNum" sz="quarter" idx="12"/>
          </p:nvPr>
        </p:nvSpPr>
        <p:spPr/>
        <p:txBody>
          <a:bodyPr/>
          <a:lstStyle/>
          <a:p>
            <a:fld id="{1C721AC9-B0DE-4991-A8B5-4D41B89A5A15}" type="slidenum">
              <a:rPr lang="en-US" smtClean="0"/>
              <a:t>19</a:t>
            </a:fld>
            <a:endParaRPr lang="en-US"/>
          </a:p>
        </p:txBody>
      </p:sp>
      <p:pic>
        <p:nvPicPr>
          <p:cNvPr id="7" name="Picture 6" descr="Four young people giving a thumbs up.">
            <a:extLst>
              <a:ext uri="{FF2B5EF4-FFF2-40B4-BE49-F238E27FC236}">
                <a16:creationId xmlns:a16="http://schemas.microsoft.com/office/drawing/2014/main" id="{A1057507-DEBD-4F1D-92C1-4F0671067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68" y="4214396"/>
            <a:ext cx="2915364" cy="1940539"/>
          </a:xfrm>
          <a:prstGeom prst="rect">
            <a:avLst/>
          </a:prstGeom>
        </p:spPr>
      </p:pic>
      <p:sp>
        <p:nvSpPr>
          <p:cNvPr id="3" name="Content Placeholder 2">
            <a:extLst>
              <a:ext uri="{FF2B5EF4-FFF2-40B4-BE49-F238E27FC236}">
                <a16:creationId xmlns:a16="http://schemas.microsoft.com/office/drawing/2014/main" id="{F771A5DA-AF60-4C0E-A1D6-B5F7D500AC3A}"/>
              </a:ext>
            </a:extLst>
          </p:cNvPr>
          <p:cNvSpPr>
            <a:spLocks noGrp="1"/>
          </p:cNvSpPr>
          <p:nvPr>
            <p:ph idx="1"/>
          </p:nvPr>
        </p:nvSpPr>
        <p:spPr>
          <a:xfrm>
            <a:off x="3600450" y="1295400"/>
            <a:ext cx="5200650" cy="4693920"/>
          </a:xfrm>
        </p:spPr>
        <p:txBody>
          <a:bodyPr>
            <a:normAutofit/>
          </a:bodyPr>
          <a:lstStyle/>
          <a:p>
            <a:pPr marL="742950" marR="0" lvl="1" indent="-285750">
              <a:lnSpc>
                <a:spcPct val="107000"/>
              </a:lnSpc>
              <a:spcBef>
                <a:spcPts val="0"/>
              </a:spcBef>
              <a:spcAft>
                <a:spcPts val="0"/>
              </a:spcAft>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Times New Roman" panose="02020603050405020304" pitchFamily="18" charset="0"/>
              </a:rPr>
              <a:t>Consult alumni about organizational changes</a:t>
            </a:r>
          </a:p>
          <a:p>
            <a:pPr marL="742950" marR="0" lvl="1" indent="-285750">
              <a:lnSpc>
                <a:spcPct val="107000"/>
              </a:lnSpc>
              <a:spcBef>
                <a:spcPts val="0"/>
              </a:spcBef>
              <a:spcAft>
                <a:spcPts val="0"/>
              </a:spcAft>
              <a:buFont typeface="Courier New" panose="02070309020205020404" pitchFamily="49" charset="0"/>
              <a:buChar char="o"/>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Times New Roman" panose="02020603050405020304" pitchFamily="18" charset="0"/>
              </a:rPr>
              <a:t>Ask for suggestions for new members</a:t>
            </a:r>
          </a:p>
          <a:p>
            <a:pPr marL="742950" marR="0" lvl="1" indent="-285750">
              <a:lnSpc>
                <a:spcPct val="107000"/>
              </a:lnSpc>
              <a:spcBef>
                <a:spcPts val="0"/>
              </a:spcBef>
              <a:spcAft>
                <a:spcPts val="0"/>
              </a:spcAft>
              <a:buFont typeface="Courier New" panose="02070309020205020404" pitchFamily="49" charset="0"/>
              <a:buChar char="o"/>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Times New Roman" panose="02020603050405020304" pitchFamily="18" charset="0"/>
              </a:rPr>
              <a:t>Share their experiences with current members</a:t>
            </a:r>
          </a:p>
          <a:p>
            <a:pPr marL="457200" marR="0" lvl="1" indent="0">
              <a:lnSpc>
                <a:spcPct val="107000"/>
              </a:lnSpc>
              <a:spcBef>
                <a:spcPts val="0"/>
              </a:spcBef>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90D6B836-4390-43F9-84A1-0E7E1628BB12}"/>
              </a:ext>
            </a:extLst>
          </p:cNvPr>
          <p:cNvSpPr>
            <a:spLocks noGrp="1"/>
          </p:cNvSpPr>
          <p:nvPr>
            <p:ph type="title"/>
          </p:nvPr>
        </p:nvSpPr>
        <p:spPr>
          <a:xfrm>
            <a:off x="247650" y="304800"/>
            <a:ext cx="2590800" cy="2286000"/>
          </a:xfrm>
        </p:spPr>
        <p:txBody>
          <a:bodyPr>
            <a:normAutofit/>
          </a:bodyPr>
          <a:lstStyle/>
          <a:p>
            <a:r>
              <a:rPr lang="en-US" sz="4400" dirty="0"/>
              <a:t>Engaging Aged-Out Youth</a:t>
            </a:r>
          </a:p>
        </p:txBody>
      </p:sp>
    </p:spTree>
    <p:extLst>
      <p:ext uri="{BB962C8B-B14F-4D97-AF65-F5344CB8AC3E}">
        <p14:creationId xmlns:p14="http://schemas.microsoft.com/office/powerpoint/2010/main" val="18263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4F21AF-ED82-4CD5-ADC5-F4A974F1B3A4}"/>
              </a:ext>
            </a:extLst>
          </p:cNvPr>
          <p:cNvSpPr>
            <a:spLocks noGrp="1"/>
          </p:cNvSpPr>
          <p:nvPr>
            <p:ph type="sldNum" sz="quarter" idx="12"/>
          </p:nvPr>
        </p:nvSpPr>
        <p:spPr/>
        <p:txBody>
          <a:bodyPr/>
          <a:lstStyle/>
          <a:p>
            <a:fld id="{1C721AC9-B0DE-4991-A8B5-4D41B89A5A15}" type="slidenum">
              <a:rPr lang="en-US" smtClean="0"/>
              <a:t>2</a:t>
            </a:fld>
            <a:endParaRPr lang="en-US"/>
          </a:p>
        </p:txBody>
      </p:sp>
      <p:sp>
        <p:nvSpPr>
          <p:cNvPr id="8" name="Rectangle 7" hidden="1">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hidden="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hidden="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hidden="1">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hidden="1"/>
          <p:cNvSpPr>
            <a:spLocks noGrp="1"/>
          </p:cNvSpPr>
          <p:nvPr>
            <p:ph type="title"/>
          </p:nvPr>
        </p:nvSpPr>
        <p:spPr>
          <a:xfrm>
            <a:off x="723900" y="1391367"/>
            <a:ext cx="4691270" cy="4306108"/>
          </a:xfrm>
        </p:spPr>
        <p:txBody>
          <a:bodyPr vert="horz" lIns="91440" tIns="45720" rIns="91440" bIns="45720" rtlCol="0" anchor="ctr">
            <a:normAutofit/>
          </a:bodyPr>
          <a:lstStyle/>
          <a:p>
            <a:r>
              <a:rPr lang="en-US" sz="8000" dirty="0">
                <a:solidFill>
                  <a:schemeClr val="tx1">
                    <a:lumMod val="85000"/>
                    <a:lumOff val="15000"/>
                  </a:schemeClr>
                </a:solidFill>
              </a:rPr>
              <a:t> </a:t>
            </a:r>
          </a:p>
        </p:txBody>
      </p:sp>
      <p:cxnSp>
        <p:nvCxnSpPr>
          <p:cNvPr id="16" name="Straight Connector 15">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hidden="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hidden="1">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0942"/>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903245" y="643467"/>
            <a:ext cx="2631127" cy="5054008"/>
          </a:xfrm>
        </p:spPr>
        <p:txBody>
          <a:bodyPr vert="horz" lIns="91440" tIns="45720" rIns="91440" bIns="45720" rtlCol="0" anchor="ctr">
            <a:normAutofit/>
          </a:bodyPr>
          <a:lstStyle/>
          <a:p>
            <a:pPr marL="0" indent="0">
              <a:buClr>
                <a:schemeClr val="accent1"/>
              </a:buClr>
              <a:buNone/>
            </a:pPr>
            <a:endParaRPr lang="en-US" sz="2400" cap="all" spc="200" dirty="0">
              <a:solidFill>
                <a:schemeClr val="tx2"/>
              </a:solidFill>
              <a:latin typeface="+mj-lt"/>
            </a:endParaRPr>
          </a:p>
          <a:p>
            <a:pPr marL="0" indent="0">
              <a:buClr>
                <a:schemeClr val="accent1"/>
              </a:buClr>
              <a:buNone/>
            </a:pPr>
            <a:r>
              <a:rPr lang="en-US" sz="2400" cap="all" spc="200" dirty="0">
                <a:solidFill>
                  <a:schemeClr val="tx2"/>
                </a:solidFill>
                <a:latin typeface="+mj-lt"/>
              </a:rPr>
              <a:t>a national, grassroots project of Family Voices created by youth with disabilities for youth.</a:t>
            </a:r>
          </a:p>
        </p:txBody>
      </p:sp>
      <p:pic>
        <p:nvPicPr>
          <p:cNvPr id="6" name="Picture 5" descr="Logo for KASA, Kids as Self Advocates">
            <a:extLst>
              <a:ext uri="{FF2B5EF4-FFF2-40B4-BE49-F238E27FC236}">
                <a16:creationId xmlns:a16="http://schemas.microsoft.com/office/drawing/2014/main" id="{B9C3CA79-DF9E-435B-B0FF-EBFCC9B32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82" y="1743592"/>
            <a:ext cx="4146629" cy="142525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CAF482-F8AA-4051-B52E-09176F3B2977}"/>
              </a:ext>
            </a:extLst>
          </p:cNvPr>
          <p:cNvSpPr>
            <a:spLocks noGrp="1"/>
          </p:cNvSpPr>
          <p:nvPr>
            <p:ph type="sldNum" sz="quarter" idx="12"/>
          </p:nvPr>
        </p:nvSpPr>
        <p:spPr/>
        <p:txBody>
          <a:bodyPr/>
          <a:lstStyle/>
          <a:p>
            <a:fld id="{1C721AC9-B0DE-4991-A8B5-4D41B89A5A15}" type="slidenum">
              <a:rPr lang="en-US" smtClean="0"/>
              <a:t>20</a:t>
            </a:fld>
            <a:endParaRPr lang="en-US"/>
          </a:p>
        </p:txBody>
      </p:sp>
      <p:pic>
        <p:nvPicPr>
          <p:cNvPr id="6" name="Picture 5" descr="Headshot of Emily Robinson.">
            <a:extLst>
              <a:ext uri="{FF2B5EF4-FFF2-40B4-BE49-F238E27FC236}">
                <a16:creationId xmlns:a16="http://schemas.microsoft.com/office/drawing/2014/main" id="{CFF7FFBA-A879-4C9D-BBE8-F021416318DE}"/>
              </a:ext>
            </a:extLst>
          </p:cNvPr>
          <p:cNvPicPr>
            <a:picLocks noChangeAspect="1"/>
          </p:cNvPicPr>
          <p:nvPr/>
        </p:nvPicPr>
        <p:blipFill rotWithShape="1">
          <a:blip r:embed="rId3">
            <a:extLst>
              <a:ext uri="{28A0092B-C50C-407E-A947-70E740481C1C}">
                <a14:useLocalDpi xmlns:a14="http://schemas.microsoft.com/office/drawing/2010/main" val="0"/>
              </a:ext>
            </a:extLst>
          </a:blip>
          <a:srcRect l="41299" t="7419" r="37834" b="65377"/>
          <a:stretch/>
        </p:blipFill>
        <p:spPr>
          <a:xfrm>
            <a:off x="2441865" y="2362200"/>
            <a:ext cx="4260269" cy="3124201"/>
          </a:xfrm>
          <a:prstGeom prst="rect">
            <a:avLst/>
          </a:prstGeom>
        </p:spPr>
      </p:pic>
      <p:sp>
        <p:nvSpPr>
          <p:cNvPr id="2" name="Title 1">
            <a:extLst>
              <a:ext uri="{FF2B5EF4-FFF2-40B4-BE49-F238E27FC236}">
                <a16:creationId xmlns:a16="http://schemas.microsoft.com/office/drawing/2014/main" id="{ADAF8B9F-2EBC-40E3-8004-7D51135E0102}"/>
              </a:ext>
            </a:extLst>
          </p:cNvPr>
          <p:cNvSpPr>
            <a:spLocks noGrp="1"/>
          </p:cNvSpPr>
          <p:nvPr>
            <p:ph type="title"/>
          </p:nvPr>
        </p:nvSpPr>
        <p:spPr/>
        <p:txBody>
          <a:bodyPr/>
          <a:lstStyle/>
          <a:p>
            <a:r>
              <a:rPr lang="en-US" dirty="0"/>
              <a:t>Emily’s Story</a:t>
            </a:r>
          </a:p>
        </p:txBody>
      </p:sp>
    </p:spTree>
    <p:extLst>
      <p:ext uri="{BB962C8B-B14F-4D97-AF65-F5344CB8AC3E}">
        <p14:creationId xmlns:p14="http://schemas.microsoft.com/office/powerpoint/2010/main" val="180803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EEAC-4335-45DC-A87B-8251894FCDAF}"/>
              </a:ext>
            </a:extLst>
          </p:cNvPr>
          <p:cNvSpPr>
            <a:spLocks noGrp="1"/>
          </p:cNvSpPr>
          <p:nvPr>
            <p:ph type="title"/>
          </p:nvPr>
        </p:nvSpPr>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Thank You!</a:t>
            </a:r>
            <a:endParaRPr lang="en-US" sz="2800" kern="1200" spc="-50" baseline="0" dirty="0">
              <a:solidFill>
                <a:schemeClr val="tx1">
                  <a:lumMod val="75000"/>
                  <a:lumOff val="25000"/>
                </a:schemeClr>
              </a:solidFill>
              <a:latin typeface="+mj-lt"/>
              <a:ea typeface="+mj-ea"/>
              <a:cs typeface="+mj-cs"/>
            </a:endParaRPr>
          </a:p>
        </p:txBody>
      </p:sp>
      <p:sp>
        <p:nvSpPr>
          <p:cNvPr id="5" name="Slide Number Placeholder 4">
            <a:extLst>
              <a:ext uri="{FF2B5EF4-FFF2-40B4-BE49-F238E27FC236}">
                <a16:creationId xmlns:a16="http://schemas.microsoft.com/office/drawing/2014/main" id="{9793DE9A-EA9A-4E9E-9996-51A41BB75E6B}"/>
              </a:ext>
            </a:extLst>
          </p:cNvPr>
          <p:cNvSpPr>
            <a:spLocks noGrp="1"/>
          </p:cNvSpPr>
          <p:nvPr>
            <p:ph type="sldNum" sz="quarter" idx="12"/>
          </p:nvPr>
        </p:nvSpPr>
        <p:spPr/>
        <p:txBody>
          <a:bodyPr vert="horz" lIns="91440" tIns="45720" rIns="91440" bIns="45720" rtlCol="0" anchor="ctr">
            <a:normAutofit/>
          </a:bodyPr>
          <a:lstStyle/>
          <a:p>
            <a:pPr>
              <a:spcAft>
                <a:spcPts val="600"/>
              </a:spcAft>
            </a:pPr>
            <a:fld id="{1C721AC9-B0DE-4991-A8B5-4D41B89A5A15}" type="slidenum">
              <a:rPr lang="en-US" smtClean="0"/>
              <a:pPr>
                <a:spcAft>
                  <a:spcPts val="600"/>
                </a:spcAft>
              </a:pPr>
              <a:t>21</a:t>
            </a:fld>
            <a:endParaRPr lang="en-US"/>
          </a:p>
        </p:txBody>
      </p:sp>
      <p:sp>
        <p:nvSpPr>
          <p:cNvPr id="10" name="TextBox 9">
            <a:extLst>
              <a:ext uri="{FF2B5EF4-FFF2-40B4-BE49-F238E27FC236}">
                <a16:creationId xmlns:a16="http://schemas.microsoft.com/office/drawing/2014/main" id="{EC7C9AA8-B5A4-4355-800D-EBFF1FCE5F2A}"/>
              </a:ext>
            </a:extLst>
          </p:cNvPr>
          <p:cNvSpPr txBox="1"/>
          <p:nvPr/>
        </p:nvSpPr>
        <p:spPr>
          <a:xfrm>
            <a:off x="822960" y="4876800"/>
            <a:ext cx="7543800" cy="954107"/>
          </a:xfrm>
          <a:prstGeom prst="rect">
            <a:avLst/>
          </a:prstGeom>
          <a:noFill/>
        </p:spPr>
        <p:txBody>
          <a:bodyPr wrap="square" rtlCol="0">
            <a:spAutoFit/>
          </a:bodyPr>
          <a:lstStyle/>
          <a:p>
            <a:pPr algn="ctr"/>
            <a:r>
              <a:rPr lang="en-US" sz="2800" dirty="0"/>
              <a:t>Emily Robinson: </a:t>
            </a:r>
            <a:r>
              <a:rPr lang="en-US" sz="2800" u="sng" dirty="0">
                <a:hlinkClick r:id="rId3"/>
              </a:rPr>
              <a:t>erobinson2@wvstateu.edu</a:t>
            </a:r>
            <a:endParaRPr lang="en-US" sz="2800" u="sng" dirty="0"/>
          </a:p>
          <a:p>
            <a:pPr algn="ctr"/>
            <a:r>
              <a:rPr lang="en-US" sz="2800" u="sng" dirty="0"/>
              <a:t>Hamza </a:t>
            </a:r>
            <a:r>
              <a:rPr lang="en-US" sz="2800" u="sng" dirty="0" err="1"/>
              <a:t>Jaka</a:t>
            </a:r>
            <a:r>
              <a:rPr lang="en-US" sz="2800" u="sng" dirty="0"/>
              <a:t>: </a:t>
            </a:r>
            <a:r>
              <a:rPr lang="en-US" sz="2800" u="sng" dirty="0">
                <a:hlinkClick r:id="rId4"/>
              </a:rPr>
              <a:t>hamzajaka@gmail.com</a:t>
            </a:r>
            <a:endParaRPr lang="en-US" sz="2800" dirty="0"/>
          </a:p>
        </p:txBody>
      </p:sp>
      <p:pic>
        <p:nvPicPr>
          <p:cNvPr id="9" name="Picture 8" descr="Group picture of five KASA members.">
            <a:extLst>
              <a:ext uri="{FF2B5EF4-FFF2-40B4-BE49-F238E27FC236}">
                <a16:creationId xmlns:a16="http://schemas.microsoft.com/office/drawing/2014/main" id="{3703B5FE-42DA-4101-A070-44E6DDD2A6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1342" y="2072639"/>
            <a:ext cx="4501315" cy="2548881"/>
          </a:xfrm>
          <a:prstGeom prst="rect">
            <a:avLst/>
          </a:prstGeom>
        </p:spPr>
      </p:pic>
    </p:spTree>
    <p:extLst>
      <p:ext uri="{BB962C8B-B14F-4D97-AF65-F5344CB8AC3E}">
        <p14:creationId xmlns:p14="http://schemas.microsoft.com/office/powerpoint/2010/main" val="1071312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392F17-ADAD-456F-A24D-32A91BE48ECC}"/>
              </a:ext>
            </a:extLst>
          </p:cNvPr>
          <p:cNvSpPr>
            <a:spLocks noGrp="1"/>
          </p:cNvSpPr>
          <p:nvPr>
            <p:ph type="sldNum" sz="quarter" idx="12"/>
          </p:nvPr>
        </p:nvSpPr>
        <p:spPr/>
        <p:txBody>
          <a:bodyPr/>
          <a:lstStyle/>
          <a:p>
            <a:fld id="{1C721AC9-B0DE-4991-A8B5-4D41B89A5A15}" type="slidenum">
              <a:rPr lang="en-US" smtClean="0"/>
              <a:t>22</a:t>
            </a:fld>
            <a:endParaRPr lang="en-US"/>
          </a:p>
        </p:txBody>
      </p:sp>
      <p:sp>
        <p:nvSpPr>
          <p:cNvPr id="6" name="TextBox 5"/>
          <p:cNvSpPr txBox="1"/>
          <p:nvPr/>
        </p:nvSpPr>
        <p:spPr>
          <a:xfrm>
            <a:off x="822960" y="5164882"/>
            <a:ext cx="7586403" cy="646331"/>
          </a:xfrm>
          <a:prstGeom prst="rect">
            <a:avLst/>
          </a:prstGeom>
          <a:noFill/>
        </p:spPr>
        <p:txBody>
          <a:bodyPr wrap="square" rtlCol="0">
            <a:spAutoFit/>
          </a:bodyPr>
          <a:lstStyle/>
          <a:p>
            <a:r>
              <a:rPr lang="en-US" sz="1800" b="1" i="1" dirty="0"/>
              <a:t>Before you go!  </a:t>
            </a:r>
            <a:r>
              <a:rPr lang="en-US" sz="1800" dirty="0">
                <a:hlinkClick r:id="rId3"/>
              </a:rPr>
              <a:t>Please click here to complete a brief feedback survey </a:t>
            </a:r>
            <a:r>
              <a:rPr lang="en-US" sz="1800" dirty="0"/>
              <a:t>so that we can continue to improve our offerings to you!  Thank you.</a:t>
            </a:r>
          </a:p>
        </p:txBody>
      </p:sp>
      <p:pic>
        <p:nvPicPr>
          <p:cNvPr id="5" name="Content Placeholder 4" descr="Graphic of a cluster of colorful question marks.">
            <a:extLst>
              <a:ext uri="{FF2B5EF4-FFF2-40B4-BE49-F238E27FC236}">
                <a16:creationId xmlns:a16="http://schemas.microsoft.com/office/drawing/2014/main" id="{9E485076-513F-4FB0-8300-C4BC06AC52D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00300" y="2004187"/>
            <a:ext cx="4343400" cy="2894469"/>
          </a:xfrm>
        </p:spPr>
      </p:pic>
      <p:sp>
        <p:nvSpPr>
          <p:cNvPr id="2" name="Title 1"/>
          <p:cNvSpPr>
            <a:spLocks noGrp="1"/>
          </p:cNvSpPr>
          <p:nvPr>
            <p:ph type="title"/>
          </p:nvPr>
        </p:nvSpPr>
        <p:spPr>
          <a:xfrm>
            <a:off x="822960" y="242359"/>
            <a:ext cx="7543800" cy="1450757"/>
          </a:xfrm>
        </p:spPr>
        <p:txBody>
          <a:bodyPr/>
          <a:lstStyle/>
          <a:p>
            <a:r>
              <a:rPr lang="en-US" dirty="0"/>
              <a:t>Q &amp; 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841B44D-6C8F-4BD6-9A1E-20CD5DB632BF}"/>
              </a:ext>
            </a:extLst>
          </p:cNvPr>
          <p:cNvSpPr>
            <a:spLocks noGrp="1"/>
          </p:cNvSpPr>
          <p:nvPr>
            <p:ph type="sldNum" sz="quarter" idx="12"/>
          </p:nvPr>
        </p:nvSpPr>
        <p:spPr/>
        <p:txBody>
          <a:bodyPr/>
          <a:lstStyle/>
          <a:p>
            <a:fld id="{1C721AC9-B0DE-4991-A8B5-4D41B89A5A15}" type="slidenum">
              <a:rPr lang="en-US" smtClean="0"/>
              <a:pPr/>
              <a:t>23</a:t>
            </a:fld>
            <a:endParaRPr lang="en-US"/>
          </a:p>
        </p:txBody>
      </p:sp>
      <p:sp>
        <p:nvSpPr>
          <p:cNvPr id="5" name="TextBox 4">
            <a:extLst>
              <a:ext uri="{FF2B5EF4-FFF2-40B4-BE49-F238E27FC236}">
                <a16:creationId xmlns:a16="http://schemas.microsoft.com/office/drawing/2014/main" id="{348F8B09-EBBC-4F6C-9DDC-5BCAAB5743EF}"/>
              </a:ext>
            </a:extLst>
          </p:cNvPr>
          <p:cNvSpPr txBox="1"/>
          <p:nvPr/>
        </p:nvSpPr>
        <p:spPr>
          <a:xfrm>
            <a:off x="567893" y="33089"/>
            <a:ext cx="8008214" cy="6857262"/>
          </a:xfrm>
          <a:prstGeom prst="rect">
            <a:avLst/>
          </a:prstGeom>
          <a:noFill/>
        </p:spPr>
        <p:txBody>
          <a:bodyPr wrap="square" rtlCol="0">
            <a:spAutoFit/>
          </a:bodyPr>
          <a:lstStyle/>
          <a:p>
            <a:pPr algn="ctr">
              <a:lnSpc>
                <a:spcPct val="85000"/>
              </a:lnSpc>
              <a:spcBef>
                <a:spcPct val="0"/>
              </a:spcBef>
            </a:pPr>
            <a:r>
              <a:rPr lang="en-US" sz="2800" b="1" spc="-50" dirty="0">
                <a:solidFill>
                  <a:schemeClr val="tx1">
                    <a:lumMod val="75000"/>
                    <a:lumOff val="25000"/>
                  </a:schemeClr>
                </a:solidFill>
                <a:latin typeface="+mj-lt"/>
                <a:ea typeface="+mj-ea"/>
                <a:cs typeface="+mj-cs"/>
              </a:rPr>
              <a:t>CONTACT US</a:t>
            </a:r>
          </a:p>
          <a:p>
            <a:pPr algn="ctr">
              <a:lnSpc>
                <a:spcPct val="85000"/>
              </a:lnSpc>
              <a:spcBef>
                <a:spcPct val="0"/>
              </a:spcBef>
            </a:pPr>
            <a:endParaRPr lang="en-US" sz="2400" b="1" spc="-50" dirty="0">
              <a:solidFill>
                <a:schemeClr val="tx1">
                  <a:lumMod val="75000"/>
                  <a:lumOff val="25000"/>
                </a:schemeClr>
              </a:solidFill>
              <a:latin typeface="+mj-lt"/>
              <a:ea typeface="+mj-ea"/>
              <a:cs typeface="+mj-cs"/>
            </a:endParaRPr>
          </a:p>
          <a:p>
            <a:pPr algn="ctr">
              <a:lnSpc>
                <a:spcPct val="85000"/>
              </a:lnSpc>
              <a:spcBef>
                <a:spcPct val="0"/>
              </a:spcBef>
            </a:pPr>
            <a:r>
              <a:rPr lang="en-US" sz="2000" b="1" spc="-50" dirty="0">
                <a:solidFill>
                  <a:schemeClr val="tx1">
                    <a:lumMod val="75000"/>
                    <a:lumOff val="25000"/>
                  </a:schemeClr>
                </a:solidFill>
                <a:latin typeface="+mj-lt"/>
                <a:ea typeface="+mj-ea"/>
                <a:cs typeface="+mj-cs"/>
              </a:rPr>
              <a:t>Kids as Self Advocates</a:t>
            </a:r>
          </a:p>
          <a:p>
            <a:pPr algn="ctr">
              <a:lnSpc>
                <a:spcPct val="85000"/>
              </a:lnSpc>
              <a:spcBef>
                <a:spcPct val="0"/>
              </a:spcBef>
            </a:pPr>
            <a:r>
              <a:rPr lang="en-US" sz="2000" spc="-50" dirty="0">
                <a:solidFill>
                  <a:schemeClr val="tx1">
                    <a:lumMod val="75000"/>
                    <a:lumOff val="25000"/>
                  </a:schemeClr>
                </a:solidFill>
                <a:latin typeface="+mj-lt"/>
                <a:ea typeface="+mj-ea"/>
                <a:cs typeface="+mj-cs"/>
              </a:rPr>
              <a:t>fvkasa.org</a:t>
            </a:r>
          </a:p>
          <a:p>
            <a:pPr algn="ctr">
              <a:lnSpc>
                <a:spcPct val="85000"/>
              </a:lnSpc>
              <a:spcBef>
                <a:spcPct val="0"/>
              </a:spcBef>
            </a:pPr>
            <a:endParaRPr lang="en-US" sz="2000" spc="-50" dirty="0">
              <a:solidFill>
                <a:schemeClr val="tx1">
                  <a:lumMod val="75000"/>
                  <a:lumOff val="25000"/>
                </a:schemeClr>
              </a:solidFill>
              <a:latin typeface="+mj-lt"/>
              <a:ea typeface="+mj-ea"/>
              <a:cs typeface="+mj-cs"/>
            </a:endParaRPr>
          </a:p>
          <a:p>
            <a:pPr algn="ctr">
              <a:lnSpc>
                <a:spcPct val="85000"/>
              </a:lnSpc>
              <a:spcBef>
                <a:spcPct val="0"/>
              </a:spcBef>
            </a:pPr>
            <a:r>
              <a:rPr lang="en-US" sz="2000" b="1" spc="-50" dirty="0">
                <a:solidFill>
                  <a:schemeClr val="tx1">
                    <a:lumMod val="75000"/>
                    <a:lumOff val="25000"/>
                  </a:schemeClr>
                </a:solidFill>
                <a:latin typeface="+mj-lt"/>
                <a:ea typeface="+mj-ea"/>
                <a:cs typeface="+mj-cs"/>
              </a:rPr>
              <a:t>Family Voices</a:t>
            </a:r>
          </a:p>
          <a:p>
            <a:pPr algn="ctr">
              <a:lnSpc>
                <a:spcPct val="85000"/>
              </a:lnSpc>
              <a:spcBef>
                <a:spcPct val="0"/>
              </a:spcBef>
            </a:pPr>
            <a:r>
              <a:rPr lang="en-US" sz="2000" spc="-50" dirty="0">
                <a:solidFill>
                  <a:schemeClr val="tx1">
                    <a:lumMod val="75000"/>
                    <a:lumOff val="25000"/>
                  </a:schemeClr>
                </a:solidFill>
                <a:latin typeface="+mj-lt"/>
                <a:ea typeface="+mj-ea"/>
                <a:cs typeface="+mj-cs"/>
              </a:rPr>
              <a:t>familyvoices.org</a:t>
            </a:r>
          </a:p>
          <a:p>
            <a:pPr algn="ctr">
              <a:lnSpc>
                <a:spcPct val="85000"/>
              </a:lnSpc>
              <a:spcBef>
                <a:spcPct val="0"/>
              </a:spcBef>
            </a:pPr>
            <a:endParaRPr lang="en-US" sz="2000" spc="-50" dirty="0">
              <a:solidFill>
                <a:schemeClr val="tx1">
                  <a:lumMod val="75000"/>
                  <a:lumOff val="25000"/>
                </a:schemeClr>
              </a:solidFill>
              <a:latin typeface="+mj-lt"/>
              <a:ea typeface="+mj-ea"/>
              <a:cs typeface="+mj-cs"/>
            </a:endParaRPr>
          </a:p>
          <a:p>
            <a:pPr algn="ctr">
              <a:lnSpc>
                <a:spcPct val="85000"/>
              </a:lnSpc>
              <a:spcBef>
                <a:spcPct val="0"/>
              </a:spcBef>
            </a:pPr>
            <a:r>
              <a:rPr lang="en-US" sz="2000" b="1" spc="-50" dirty="0">
                <a:solidFill>
                  <a:schemeClr val="tx1">
                    <a:lumMod val="75000"/>
                    <a:lumOff val="25000"/>
                  </a:schemeClr>
                </a:solidFill>
                <a:latin typeface="+mj-lt"/>
                <a:ea typeface="+mj-ea"/>
                <a:cs typeface="+mj-cs"/>
              </a:rPr>
              <a:t>National Center for Family &amp; Professional Partnerships</a:t>
            </a:r>
          </a:p>
          <a:p>
            <a:pPr algn="ctr">
              <a:lnSpc>
                <a:spcPct val="85000"/>
              </a:lnSpc>
              <a:spcBef>
                <a:spcPct val="0"/>
              </a:spcBef>
            </a:pPr>
            <a:r>
              <a:rPr lang="en-US" sz="2000" spc="-50" dirty="0">
                <a:solidFill>
                  <a:schemeClr val="tx1">
                    <a:lumMod val="75000"/>
                    <a:lumOff val="25000"/>
                  </a:schemeClr>
                </a:solidFill>
                <a:latin typeface="+mj-lt"/>
                <a:ea typeface="+mj-ea"/>
                <a:cs typeface="+mj-cs"/>
              </a:rPr>
              <a:t>familyvoices.org/ncfpp</a:t>
            </a:r>
          </a:p>
          <a:p>
            <a:pPr algn="ctr">
              <a:lnSpc>
                <a:spcPct val="85000"/>
              </a:lnSpc>
              <a:spcBef>
                <a:spcPct val="0"/>
              </a:spcBef>
            </a:pPr>
            <a:endParaRPr lang="en-US" sz="2000" spc="-50" dirty="0">
              <a:solidFill>
                <a:schemeClr val="tx1">
                  <a:lumMod val="75000"/>
                  <a:lumOff val="25000"/>
                </a:schemeClr>
              </a:solidFill>
              <a:latin typeface="+mj-lt"/>
              <a:ea typeface="+mj-ea"/>
              <a:cs typeface="+mj-cs"/>
            </a:endParaRPr>
          </a:p>
          <a:p>
            <a:pPr algn="ctr">
              <a:lnSpc>
                <a:spcPct val="85000"/>
              </a:lnSpc>
              <a:spcBef>
                <a:spcPct val="0"/>
              </a:spcBef>
            </a:pPr>
            <a:r>
              <a:rPr lang="en-US" sz="2000" b="1" spc="-50" dirty="0">
                <a:solidFill>
                  <a:schemeClr val="tx1">
                    <a:lumMod val="75000"/>
                    <a:lumOff val="25000"/>
                  </a:schemeClr>
                </a:solidFill>
                <a:latin typeface="+mj-lt"/>
                <a:ea typeface="+mj-ea"/>
                <a:cs typeface="+mj-cs"/>
              </a:rPr>
              <a:t>SPAN Parent Advocacy Network</a:t>
            </a:r>
          </a:p>
          <a:p>
            <a:pPr algn="ctr">
              <a:lnSpc>
                <a:spcPct val="85000"/>
              </a:lnSpc>
              <a:spcBef>
                <a:spcPct val="0"/>
              </a:spcBef>
            </a:pPr>
            <a:r>
              <a:rPr lang="en-US" sz="2000" spc="-50" dirty="0">
                <a:solidFill>
                  <a:schemeClr val="tx1">
                    <a:lumMod val="75000"/>
                    <a:lumOff val="25000"/>
                  </a:schemeClr>
                </a:solidFill>
                <a:latin typeface="+mj-lt"/>
                <a:ea typeface="+mj-ea"/>
                <a:cs typeface="+mj-cs"/>
              </a:rPr>
              <a:t>spanadvocacy.org</a:t>
            </a:r>
          </a:p>
          <a:p>
            <a:pPr algn="ctr">
              <a:lnSpc>
                <a:spcPct val="85000"/>
              </a:lnSpc>
              <a:spcBef>
                <a:spcPct val="0"/>
              </a:spcBef>
            </a:pPr>
            <a:endParaRPr lang="en-US" sz="2000" spc="-50" dirty="0">
              <a:solidFill>
                <a:schemeClr val="tx1">
                  <a:lumMod val="75000"/>
                  <a:lumOff val="25000"/>
                </a:schemeClr>
              </a:solidFill>
              <a:latin typeface="+mj-lt"/>
              <a:ea typeface="+mj-ea"/>
              <a:cs typeface="+mj-cs"/>
              <a:hlinkClick r:id="rId4"/>
            </a:endParaRPr>
          </a:p>
          <a:p>
            <a:pPr algn="ctr">
              <a:lnSpc>
                <a:spcPct val="85000"/>
              </a:lnSpc>
              <a:spcBef>
                <a:spcPct val="0"/>
              </a:spcBef>
            </a:pPr>
            <a:r>
              <a:rPr lang="en-US" sz="2000" b="1" spc="-50" dirty="0">
                <a:solidFill>
                  <a:schemeClr val="tx1">
                    <a:lumMod val="75000"/>
                    <a:lumOff val="25000"/>
                  </a:schemeClr>
                </a:solidFill>
                <a:latin typeface="+mj-lt"/>
                <a:ea typeface="+mj-ea"/>
                <a:cs typeface="+mj-cs"/>
              </a:rPr>
              <a:t>REACH</a:t>
            </a:r>
            <a:endParaRPr lang="en-US" sz="2000" b="1" spc="-50" dirty="0">
              <a:solidFill>
                <a:schemeClr val="tx1">
                  <a:lumMod val="75000"/>
                  <a:lumOff val="25000"/>
                </a:schemeClr>
              </a:solidFill>
              <a:latin typeface="+mj-lt"/>
              <a:ea typeface="+mj-ea"/>
              <a:cs typeface="+mj-cs"/>
              <a:hlinkClick r:id="rId4"/>
            </a:endParaRPr>
          </a:p>
          <a:p>
            <a:pPr algn="ctr">
              <a:lnSpc>
                <a:spcPct val="85000"/>
              </a:lnSpc>
              <a:spcBef>
                <a:spcPct val="0"/>
              </a:spcBef>
            </a:pPr>
            <a:r>
              <a:rPr lang="en-US" sz="2000" spc="-50" dirty="0">
                <a:solidFill>
                  <a:schemeClr val="tx1">
                    <a:lumMod val="75000"/>
                    <a:lumOff val="25000"/>
                  </a:schemeClr>
                </a:solidFill>
                <a:latin typeface="+mj-lt"/>
                <a:ea typeface="+mj-ea"/>
                <a:cs typeface="+mj-cs"/>
              </a:rPr>
              <a:t>spanadvocacy.org/content/reach-transition-resources-employment-access-community-living-and-hope </a:t>
            </a:r>
          </a:p>
          <a:p>
            <a:pPr algn="ctr">
              <a:lnSpc>
                <a:spcPct val="85000"/>
              </a:lnSpc>
              <a:spcBef>
                <a:spcPct val="0"/>
              </a:spcBef>
            </a:pPr>
            <a:endParaRPr lang="en-US" sz="2000" b="1" spc="-50" dirty="0">
              <a:solidFill>
                <a:schemeClr val="tx1">
                  <a:lumMod val="75000"/>
                  <a:lumOff val="25000"/>
                </a:schemeClr>
              </a:solidFill>
              <a:latin typeface="+mj-lt"/>
              <a:ea typeface="+mj-ea"/>
              <a:cs typeface="+mj-cs"/>
            </a:endParaRPr>
          </a:p>
          <a:p>
            <a:pPr algn="ctr">
              <a:lnSpc>
                <a:spcPct val="85000"/>
              </a:lnSpc>
              <a:spcBef>
                <a:spcPct val="0"/>
              </a:spcBef>
            </a:pPr>
            <a:r>
              <a:rPr lang="en-US" sz="2000" b="1" spc="-50" dirty="0">
                <a:solidFill>
                  <a:schemeClr val="tx1">
                    <a:lumMod val="75000"/>
                    <a:lumOff val="25000"/>
                  </a:schemeClr>
                </a:solidFill>
                <a:latin typeface="+mj-lt"/>
                <a:ea typeface="+mj-ea"/>
                <a:cs typeface="+mj-cs"/>
              </a:rPr>
              <a:t>PEAL Center</a:t>
            </a:r>
          </a:p>
          <a:p>
            <a:pPr algn="ctr">
              <a:lnSpc>
                <a:spcPct val="85000"/>
              </a:lnSpc>
              <a:spcBef>
                <a:spcPct val="0"/>
              </a:spcBef>
            </a:pPr>
            <a:r>
              <a:rPr lang="en-US" sz="2000" spc="-50" dirty="0">
                <a:solidFill>
                  <a:schemeClr val="tx1">
                    <a:lumMod val="75000"/>
                    <a:lumOff val="25000"/>
                  </a:schemeClr>
                </a:solidFill>
                <a:latin typeface="+mj-lt"/>
                <a:ea typeface="+mj-ea"/>
                <a:cs typeface="+mj-cs"/>
              </a:rPr>
              <a:t>pealcenter.org </a:t>
            </a:r>
          </a:p>
          <a:p>
            <a:pPr algn="ctr">
              <a:lnSpc>
                <a:spcPct val="85000"/>
              </a:lnSpc>
              <a:spcBef>
                <a:spcPct val="0"/>
              </a:spcBef>
            </a:pPr>
            <a:endParaRPr lang="en-US" sz="2000" spc="-50" dirty="0">
              <a:solidFill>
                <a:schemeClr val="tx1">
                  <a:lumMod val="75000"/>
                  <a:lumOff val="25000"/>
                </a:schemeClr>
              </a:solidFill>
              <a:latin typeface="+mj-lt"/>
              <a:ea typeface="+mj-ea"/>
              <a:cs typeface="+mj-cs"/>
            </a:endParaRPr>
          </a:p>
          <a:p>
            <a:pPr algn="ctr">
              <a:lnSpc>
                <a:spcPct val="85000"/>
              </a:lnSpc>
              <a:spcBef>
                <a:spcPct val="0"/>
              </a:spcBef>
            </a:pPr>
            <a:r>
              <a:rPr lang="en-US" sz="2000" b="1" spc="-50" dirty="0">
                <a:solidFill>
                  <a:schemeClr val="tx1">
                    <a:lumMod val="75000"/>
                    <a:lumOff val="25000"/>
                  </a:schemeClr>
                </a:solidFill>
                <a:latin typeface="+mj-lt"/>
                <a:ea typeface="+mj-ea"/>
                <a:cs typeface="+mj-cs"/>
              </a:rPr>
              <a:t>Vermont Family Network</a:t>
            </a:r>
          </a:p>
          <a:p>
            <a:pPr algn="ctr">
              <a:lnSpc>
                <a:spcPct val="85000"/>
              </a:lnSpc>
              <a:spcBef>
                <a:spcPct val="0"/>
              </a:spcBef>
            </a:pPr>
            <a:r>
              <a:rPr lang="en-US" sz="2000" spc="-50" dirty="0">
                <a:solidFill>
                  <a:schemeClr val="tx1">
                    <a:lumMod val="75000"/>
                    <a:lumOff val="25000"/>
                  </a:schemeClr>
                </a:solidFill>
                <a:latin typeface="+mj-lt"/>
                <a:ea typeface="+mj-ea"/>
                <a:cs typeface="+mj-cs"/>
              </a:rPr>
              <a:t>vermontfamilynetwork.org</a:t>
            </a:r>
          </a:p>
          <a:p>
            <a:pPr algn="ctr">
              <a:lnSpc>
                <a:spcPct val="85000"/>
              </a:lnSpc>
              <a:spcBef>
                <a:spcPct val="0"/>
              </a:spcBef>
            </a:pPr>
            <a:endParaRPr lang="en-US" sz="2800" spc="-50" dirty="0">
              <a:solidFill>
                <a:schemeClr val="tx1">
                  <a:lumMod val="75000"/>
                  <a:lumOff val="25000"/>
                </a:schemeClr>
              </a:solidFill>
              <a:latin typeface="+mj-lt"/>
              <a:ea typeface="+mj-ea"/>
              <a:cs typeface="+mj-cs"/>
            </a:endParaRPr>
          </a:p>
          <a:p>
            <a:endParaRPr lang="en-US"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50B251CE-AD6E-4773-9B5D-F17680D048F7}"/>
              </a:ext>
            </a:extLst>
          </p:cNvPr>
          <p:cNvSpPr>
            <a:spLocks noGrp="1"/>
          </p:cNvSpPr>
          <p:nvPr>
            <p:ph type="sldNum" sz="quarter" idx="12"/>
          </p:nvPr>
        </p:nvSpPr>
        <p:spPr/>
        <p:txBody>
          <a:bodyPr/>
          <a:lstStyle/>
          <a:p>
            <a:fld id="{1C721AC9-B0DE-4991-A8B5-4D41B89A5A15}" type="slidenum">
              <a:rPr lang="en-US" smtClean="0"/>
              <a:t>3</a:t>
            </a:fld>
            <a:endParaRPr lang="en-US"/>
          </a:p>
        </p:txBody>
      </p:sp>
      <p:pic>
        <p:nvPicPr>
          <p:cNvPr id="11" name="Picture 10" descr="Headshot of Hamza Jaka">
            <a:extLst>
              <a:ext uri="{FF2B5EF4-FFF2-40B4-BE49-F238E27FC236}">
                <a16:creationId xmlns:a16="http://schemas.microsoft.com/office/drawing/2014/main" id="{C12C5F85-44B4-4969-9BC5-32BA19E89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486" y="2666946"/>
            <a:ext cx="3189831" cy="2743254"/>
          </a:xfrm>
          <a:prstGeom prst="rect">
            <a:avLst/>
          </a:prstGeom>
        </p:spPr>
      </p:pic>
      <p:sp>
        <p:nvSpPr>
          <p:cNvPr id="8" name="TextBox 7">
            <a:extLst>
              <a:ext uri="{FF2B5EF4-FFF2-40B4-BE49-F238E27FC236}">
                <a16:creationId xmlns:a16="http://schemas.microsoft.com/office/drawing/2014/main" id="{7526DB23-EBDA-4E6A-A6C9-84ABCE356339}"/>
              </a:ext>
            </a:extLst>
          </p:cNvPr>
          <p:cNvSpPr txBox="1"/>
          <p:nvPr/>
        </p:nvSpPr>
        <p:spPr>
          <a:xfrm>
            <a:off x="5831416" y="2174501"/>
            <a:ext cx="2577947" cy="492443"/>
          </a:xfrm>
          <a:prstGeom prst="rect">
            <a:avLst/>
          </a:prstGeom>
          <a:noFill/>
        </p:spPr>
        <p:txBody>
          <a:bodyPr wrap="square" rtlCol="0">
            <a:spAutoFit/>
          </a:bodyPr>
          <a:lstStyle/>
          <a:p>
            <a:pPr algn="ctr"/>
            <a:r>
              <a:rPr lang="en-US" sz="2600" dirty="0"/>
              <a:t>Hamza </a:t>
            </a:r>
            <a:r>
              <a:rPr lang="en-US" sz="2600" dirty="0" err="1"/>
              <a:t>Jaka</a:t>
            </a:r>
            <a:endParaRPr lang="en-US" sz="2600" dirty="0"/>
          </a:p>
        </p:txBody>
      </p:sp>
      <p:pic>
        <p:nvPicPr>
          <p:cNvPr id="7" name="Picture 6" descr="Head shot of Emily Robinson">
            <a:extLst>
              <a:ext uri="{FF2B5EF4-FFF2-40B4-BE49-F238E27FC236}">
                <a16:creationId xmlns:a16="http://schemas.microsoft.com/office/drawing/2014/main" id="{1E491E83-F040-47ED-9CBA-F60BA56AC9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995" y="2666946"/>
            <a:ext cx="2962200" cy="2743254"/>
          </a:xfrm>
          <a:prstGeom prst="rect">
            <a:avLst/>
          </a:prstGeom>
        </p:spPr>
      </p:pic>
      <p:sp>
        <p:nvSpPr>
          <p:cNvPr id="4" name="TextBox 3">
            <a:extLst>
              <a:ext uri="{FF2B5EF4-FFF2-40B4-BE49-F238E27FC236}">
                <a16:creationId xmlns:a16="http://schemas.microsoft.com/office/drawing/2014/main" id="{F20C157A-4422-41A1-A6BC-49FE6FB20C60}"/>
              </a:ext>
            </a:extLst>
          </p:cNvPr>
          <p:cNvSpPr txBox="1"/>
          <p:nvPr/>
        </p:nvSpPr>
        <p:spPr>
          <a:xfrm flipH="1">
            <a:off x="887944" y="2166241"/>
            <a:ext cx="2702302" cy="492443"/>
          </a:xfrm>
          <a:prstGeom prst="rect">
            <a:avLst/>
          </a:prstGeom>
          <a:noFill/>
        </p:spPr>
        <p:txBody>
          <a:bodyPr wrap="square" rtlCol="0">
            <a:spAutoFit/>
          </a:bodyPr>
          <a:lstStyle/>
          <a:p>
            <a:pPr algn="ctr"/>
            <a:r>
              <a:rPr lang="en-US" sz="2600" dirty="0"/>
              <a:t>Emily Robinson</a:t>
            </a:r>
          </a:p>
        </p:txBody>
      </p:sp>
      <p:sp>
        <p:nvSpPr>
          <p:cNvPr id="2" name="Title 1">
            <a:extLst>
              <a:ext uri="{FF2B5EF4-FFF2-40B4-BE49-F238E27FC236}">
                <a16:creationId xmlns:a16="http://schemas.microsoft.com/office/drawing/2014/main" id="{49A7FD44-FDD8-40E3-A169-C3C40E2B5E0A}"/>
              </a:ext>
            </a:extLst>
          </p:cNvPr>
          <p:cNvSpPr>
            <a:spLocks noGrp="1"/>
          </p:cNvSpPr>
          <p:nvPr>
            <p:ph type="title"/>
          </p:nvPr>
        </p:nvSpPr>
        <p:spPr>
          <a:xfrm>
            <a:off x="822960" y="198114"/>
            <a:ext cx="7543800" cy="1450757"/>
          </a:xfrm>
        </p:spPr>
        <p:txBody>
          <a:bodyPr/>
          <a:lstStyle/>
          <a:p>
            <a:r>
              <a:rPr lang="en-US" dirty="0"/>
              <a:t>Presenters</a:t>
            </a:r>
          </a:p>
        </p:txBody>
      </p:sp>
    </p:spTree>
    <p:extLst>
      <p:ext uri="{BB962C8B-B14F-4D97-AF65-F5344CB8AC3E}">
        <p14:creationId xmlns:p14="http://schemas.microsoft.com/office/powerpoint/2010/main" val="169351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DD37AD-6E3E-4292-831C-D8F2FFEDAF3F}"/>
              </a:ext>
            </a:extLst>
          </p:cNvPr>
          <p:cNvSpPr>
            <a:spLocks noGrp="1"/>
          </p:cNvSpPr>
          <p:nvPr>
            <p:ph type="sldNum" sz="quarter" idx="12"/>
          </p:nvPr>
        </p:nvSpPr>
        <p:spPr/>
        <p:txBody>
          <a:bodyPr/>
          <a:lstStyle/>
          <a:p>
            <a:fld id="{1C721AC9-B0DE-4991-A8B5-4D41B89A5A15}" type="slidenum">
              <a:rPr lang="en-US" smtClean="0"/>
              <a:t>4</a:t>
            </a:fld>
            <a:endParaRPr lang="en-US"/>
          </a:p>
        </p:txBody>
      </p:sp>
      <p:sp>
        <p:nvSpPr>
          <p:cNvPr id="3" name="Content Placeholder 2" hidden="1"/>
          <p:cNvSpPr>
            <a:spLocks noGrp="1"/>
          </p:cNvSpPr>
          <p:nvPr>
            <p:ph idx="1"/>
          </p:nvPr>
        </p:nvSpPr>
        <p:spPr/>
        <p:txBody>
          <a:bodyPr/>
          <a:lstStyle/>
          <a:p>
            <a:r>
              <a:rPr lang="en-US" dirty="0"/>
              <a:t> </a:t>
            </a:r>
          </a:p>
        </p:txBody>
      </p:sp>
      <p:pic>
        <p:nvPicPr>
          <p:cNvPr id="5" name="Picture 4" descr="Five KASA members setting on a panel discussion.">
            <a:extLst>
              <a:ext uri="{FF2B5EF4-FFF2-40B4-BE49-F238E27FC236}">
                <a16:creationId xmlns:a16="http://schemas.microsoft.com/office/drawing/2014/main" id="{170DEEF8-96C5-412E-8A15-3F6B73FCB8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7" t="-2996" r="9653" b="10400"/>
          <a:stretch/>
        </p:blipFill>
        <p:spPr>
          <a:xfrm>
            <a:off x="1848746" y="2286000"/>
            <a:ext cx="5446508" cy="3185626"/>
          </a:xfrm>
          <a:prstGeom prst="rect">
            <a:avLst/>
          </a:prstGeom>
        </p:spPr>
      </p:pic>
      <p:sp>
        <p:nvSpPr>
          <p:cNvPr id="2" name="Title 1"/>
          <p:cNvSpPr>
            <a:spLocks noGrp="1"/>
          </p:cNvSpPr>
          <p:nvPr>
            <p:ph type="title"/>
          </p:nvPr>
        </p:nvSpPr>
        <p:spPr/>
        <p:txBody>
          <a:bodyPr>
            <a:normAutofit/>
          </a:bodyPr>
          <a:lstStyle/>
          <a:p>
            <a:r>
              <a:rPr lang="en-US" dirty="0"/>
              <a:t>Part 3: Creating a Foundation for Success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4365E768-05F8-4BE7-806B-3AF8E9AA4F66}"/>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a:spcAft>
                <a:spcPts val="600"/>
              </a:spcAft>
            </a:pPr>
            <a:fld id="{1C721AC9-B0DE-4991-A8B5-4D41B89A5A15}" type="slidenum">
              <a:rPr lang="en-US">
                <a:solidFill>
                  <a:srgbClr val="FFFFFF"/>
                </a:solidFill>
              </a:rPr>
              <a:pPr>
                <a:spcAft>
                  <a:spcPts val="600"/>
                </a:spcAft>
              </a:pPr>
              <a:t>5</a:t>
            </a:fld>
            <a:endParaRPr lang="en-US">
              <a:solidFill>
                <a:srgbClr val="FFFFFF"/>
              </a:solidFill>
            </a:endParaRPr>
          </a:p>
        </p:txBody>
      </p:sp>
      <p:cxnSp>
        <p:nvCxnSpPr>
          <p:cNvPr id="46" name="Straight Connector 35" hidden="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7" name="Rectangle 37" hidden="1">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roup sitting in a circle with a woman standing holding a poster and another woman pointing to it while holding a microphone to her mouth. ">
            <a:extLst>
              <a:ext uri="{FF2B5EF4-FFF2-40B4-BE49-F238E27FC236}">
                <a16:creationId xmlns:a16="http://schemas.microsoft.com/office/drawing/2014/main" id="{B6F0C3F8-E226-48A4-AFDB-7FD7124B65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1334"/>
          <a:stretch>
            <a:fillRect/>
          </a:stretch>
        </p:blipFill>
        <p:spPr>
          <a:xfrm>
            <a:off x="475499" y="1785875"/>
            <a:ext cx="5184163" cy="2762567"/>
          </a:xfrm>
          <a:prstGeom prst="rect">
            <a:avLst/>
          </a:prstGeom>
        </p:spPr>
      </p:pic>
      <p:sp>
        <p:nvSpPr>
          <p:cNvPr id="4" name="Text Placeholder 3">
            <a:extLst>
              <a:ext uri="{FF2B5EF4-FFF2-40B4-BE49-F238E27FC236}">
                <a16:creationId xmlns:a16="http://schemas.microsoft.com/office/drawing/2014/main" id="{45FF6D97-9ACF-4910-ACD7-9CC4652D4ED1}"/>
              </a:ext>
            </a:extLst>
          </p:cNvPr>
          <p:cNvSpPr>
            <a:spLocks noGrp="1"/>
          </p:cNvSpPr>
          <p:nvPr>
            <p:ph type="body" sz="half" idx="2"/>
          </p:nvPr>
        </p:nvSpPr>
        <p:spPr>
          <a:xfrm>
            <a:off x="6105832" y="4455621"/>
            <a:ext cx="2563493" cy="1238616"/>
          </a:xfrm>
        </p:spPr>
        <p:txBody>
          <a:bodyPr vert="horz" lIns="91440" tIns="45720" rIns="91440" bIns="45720" rtlCol="0">
            <a:normAutofit/>
          </a:bodyPr>
          <a:lstStyle/>
          <a:p>
            <a:pPr>
              <a:buClr>
                <a:schemeClr val="accent1"/>
              </a:buClr>
            </a:pPr>
            <a:r>
              <a:rPr lang="en-US" sz="1700" cap="all" spc="200" dirty="0">
                <a:solidFill>
                  <a:schemeClr val="tx1">
                    <a:lumMod val="85000"/>
                    <a:lumOff val="15000"/>
                  </a:schemeClr>
                </a:solidFill>
                <a:latin typeface="+mj-lt"/>
              </a:rPr>
              <a:t>Building Youth as Self-Advocates</a:t>
            </a:r>
          </a:p>
        </p:txBody>
      </p:sp>
      <p:sp>
        <p:nvSpPr>
          <p:cNvPr id="2" name="Title 1">
            <a:extLst>
              <a:ext uri="{FF2B5EF4-FFF2-40B4-BE49-F238E27FC236}">
                <a16:creationId xmlns:a16="http://schemas.microsoft.com/office/drawing/2014/main" id="{CF72F626-51B3-406D-8B55-FD8542579D91}"/>
              </a:ext>
            </a:extLst>
          </p:cNvPr>
          <p:cNvSpPr>
            <a:spLocks noGrp="1"/>
          </p:cNvSpPr>
          <p:nvPr>
            <p:ph type="title"/>
          </p:nvPr>
        </p:nvSpPr>
        <p:spPr>
          <a:xfrm>
            <a:off x="6105832" y="639097"/>
            <a:ext cx="2551471" cy="3686015"/>
          </a:xfrm>
        </p:spPr>
        <p:txBody>
          <a:bodyPr vert="horz" lIns="91440" tIns="45720" rIns="91440" bIns="45720" rtlCol="0" anchor="b">
            <a:normAutofit/>
          </a:bodyPr>
          <a:lstStyle/>
          <a:p>
            <a:r>
              <a:rPr lang="en-US" sz="4800" dirty="0">
                <a:solidFill>
                  <a:schemeClr val="tx1">
                    <a:lumMod val="85000"/>
                    <a:lumOff val="15000"/>
                  </a:schemeClr>
                </a:solidFill>
              </a:rPr>
              <a:t>What We Learned</a:t>
            </a:r>
          </a:p>
        </p:txBody>
      </p:sp>
      <p:cxnSp>
        <p:nvCxnSpPr>
          <p:cNvPr id="48" name="Straight Connector 39" hidden="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2" name="Rectangle 41" hidden="1">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hidden="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081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E4E70A-C39F-4112-9B59-E6EE05285951}"/>
              </a:ext>
            </a:extLst>
          </p:cNvPr>
          <p:cNvSpPr>
            <a:spLocks noGrp="1"/>
          </p:cNvSpPr>
          <p:nvPr>
            <p:ph type="sldNum" sz="quarter" idx="12"/>
          </p:nvPr>
        </p:nvSpPr>
        <p:spPr/>
        <p:txBody>
          <a:bodyPr/>
          <a:lstStyle/>
          <a:p>
            <a:fld id="{1C721AC9-B0DE-4991-A8B5-4D41B89A5A15}" type="slidenum">
              <a:rPr lang="en-US" smtClean="0"/>
              <a:t>6</a:t>
            </a:fld>
            <a:endParaRPr lang="en-US"/>
          </a:p>
        </p:txBody>
      </p:sp>
      <p:sp useBgFill="1">
        <p:nvSpPr>
          <p:cNvPr id="55" name="Rectangle 54" hidden="1">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hidden="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9" name="Rectangle 58" hidden="1">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Rectangle 60" hidden="1">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A close up of a logo&#10;&#10;Description generated with high confidence" hidden="1">
            <a:extLst>
              <a:ext uri="{FF2B5EF4-FFF2-40B4-BE49-F238E27FC236}">
                <a16:creationId xmlns:a16="http://schemas.microsoft.com/office/drawing/2014/main" id="{F7D59A8A-C4F3-4F12-AD46-4D52F9EAA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869" y="194826"/>
            <a:ext cx="1142999" cy="393760"/>
          </a:xfrm>
          <a:prstGeom prst="rect">
            <a:avLst/>
          </a:prstGeom>
        </p:spPr>
      </p:pic>
      <p:pic>
        <p:nvPicPr>
          <p:cNvPr id="5" name="Picture 4" descr="Five KASA members joyously raising their hands as they smile and look at the camera. ">
            <a:extLst>
              <a:ext uri="{FF2B5EF4-FFF2-40B4-BE49-F238E27FC236}">
                <a16:creationId xmlns:a16="http://schemas.microsoft.com/office/drawing/2014/main" id="{5C357EE3-2D11-4465-8EBF-5177F1F277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734" y="2511110"/>
            <a:ext cx="3845380" cy="2339410"/>
          </a:xfrm>
          <a:prstGeom prst="rect">
            <a:avLst/>
          </a:prstGeom>
        </p:spPr>
      </p:pic>
      <p:sp>
        <p:nvSpPr>
          <p:cNvPr id="3" name="Content Placeholder 2"/>
          <p:cNvSpPr>
            <a:spLocks noGrp="1"/>
          </p:cNvSpPr>
          <p:nvPr>
            <p:ph idx="1"/>
          </p:nvPr>
        </p:nvSpPr>
        <p:spPr>
          <a:xfrm>
            <a:off x="4816227" y="2508652"/>
            <a:ext cx="3845379" cy="2592493"/>
          </a:xfrm>
        </p:spPr>
        <p:txBody>
          <a:bodyPr>
            <a:normAutofit lnSpcReduction="10000"/>
          </a:bodyPr>
          <a:lstStyle/>
          <a:p>
            <a:pPr>
              <a:buFont typeface="Arial" panose="020B0604020202020204" pitchFamily="34" charset="0"/>
              <a:buChar char="•"/>
            </a:pPr>
            <a:r>
              <a:rPr lang="en-US" sz="2800" dirty="0"/>
              <a:t> How to establish a youth board.</a:t>
            </a:r>
          </a:p>
          <a:p>
            <a:pPr>
              <a:buFont typeface="Arial" panose="020B0604020202020204" pitchFamily="34" charset="0"/>
              <a:buChar char="•"/>
            </a:pPr>
            <a:r>
              <a:rPr lang="en-US" sz="2800" dirty="0"/>
              <a:t> How to sustain it.</a:t>
            </a:r>
          </a:p>
          <a:p>
            <a:pPr>
              <a:buFont typeface="Arial" panose="020B0604020202020204" pitchFamily="34" charset="0"/>
              <a:buChar char="•"/>
            </a:pPr>
            <a:r>
              <a:rPr lang="en-US" sz="2800" dirty="0"/>
              <a:t> How to keep youth engaged after they age out of service.</a:t>
            </a:r>
            <a:endParaRPr lang="en-US" sz="2400" dirty="0"/>
          </a:p>
          <a:p>
            <a:pPr lvl="1"/>
            <a:endParaRPr lang="en-US" dirty="0"/>
          </a:p>
          <a:p>
            <a:pPr lvl="1"/>
            <a:endParaRPr lang="en-US" dirty="0"/>
          </a:p>
        </p:txBody>
      </p:sp>
      <p:sp>
        <p:nvSpPr>
          <p:cNvPr id="2" name="Title 1"/>
          <p:cNvSpPr>
            <a:spLocks noGrp="1"/>
          </p:cNvSpPr>
          <p:nvPr>
            <p:ph type="title"/>
          </p:nvPr>
        </p:nvSpPr>
        <p:spPr>
          <a:xfrm>
            <a:off x="970848" y="228600"/>
            <a:ext cx="6039552" cy="1450757"/>
          </a:xfrm>
        </p:spPr>
        <p:txBody>
          <a:bodyPr>
            <a:normAutofit/>
          </a:bodyPr>
          <a:lstStyle/>
          <a:p>
            <a:r>
              <a:rPr lang="en-US" sz="4400" dirty="0"/>
              <a:t>Today we will explore…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ED63ED-E833-4E63-887E-594D6D9DEA59}"/>
              </a:ext>
            </a:extLst>
          </p:cNvPr>
          <p:cNvSpPr>
            <a:spLocks noGrp="1"/>
          </p:cNvSpPr>
          <p:nvPr>
            <p:ph type="sldNum" sz="quarter" idx="12"/>
          </p:nvPr>
        </p:nvSpPr>
        <p:spPr/>
        <p:txBody>
          <a:bodyPr/>
          <a:lstStyle/>
          <a:p>
            <a:fld id="{1C721AC9-B0DE-4991-A8B5-4D41B89A5A15}" type="slidenum">
              <a:rPr lang="en-US" smtClean="0"/>
              <a:t>7</a:t>
            </a:fld>
            <a:endParaRPr lang="en-US"/>
          </a:p>
        </p:txBody>
      </p:sp>
      <p:pic>
        <p:nvPicPr>
          <p:cNvPr id="7" name="Content Placeholder 6" descr="A group picture of KASA board members outside. They are all raising their arms in solidarity.">
            <a:extLst>
              <a:ext uri="{FF2B5EF4-FFF2-40B4-BE49-F238E27FC236}">
                <a16:creationId xmlns:a16="http://schemas.microsoft.com/office/drawing/2014/main" id="{AC9196E5-FEBA-45DD-B6C4-2CB5897CBA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52540" y="1736020"/>
            <a:ext cx="4564683" cy="3249436"/>
          </a:xfrm>
        </p:spPr>
      </p:pic>
      <p:sp>
        <p:nvSpPr>
          <p:cNvPr id="2" name="Title 1">
            <a:extLst>
              <a:ext uri="{FF2B5EF4-FFF2-40B4-BE49-F238E27FC236}">
                <a16:creationId xmlns:a16="http://schemas.microsoft.com/office/drawing/2014/main" id="{3A7B48BB-DDC4-47CB-B318-8AB6D6DFF4C9}"/>
              </a:ext>
            </a:extLst>
          </p:cNvPr>
          <p:cNvSpPr>
            <a:spLocks noGrp="1"/>
          </p:cNvSpPr>
          <p:nvPr>
            <p:ph type="title"/>
          </p:nvPr>
        </p:nvSpPr>
        <p:spPr>
          <a:xfrm>
            <a:off x="152400" y="594359"/>
            <a:ext cx="2590800" cy="2286000"/>
          </a:xfrm>
        </p:spPr>
        <p:txBody>
          <a:bodyPr/>
          <a:lstStyle/>
          <a:p>
            <a:r>
              <a:rPr lang="en-US" dirty="0"/>
              <a:t>Establishing Youth Boards</a:t>
            </a:r>
          </a:p>
        </p:txBody>
      </p:sp>
    </p:spTree>
    <p:extLst>
      <p:ext uri="{BB962C8B-B14F-4D97-AF65-F5344CB8AC3E}">
        <p14:creationId xmlns:p14="http://schemas.microsoft.com/office/powerpoint/2010/main" val="420233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13E3CF-C540-405F-BA9A-391B4FFF5259}"/>
              </a:ext>
            </a:extLst>
          </p:cNvPr>
          <p:cNvSpPr>
            <a:spLocks noGrp="1"/>
          </p:cNvSpPr>
          <p:nvPr>
            <p:ph type="sldNum" sz="quarter" idx="12"/>
          </p:nvPr>
        </p:nvSpPr>
        <p:spPr/>
        <p:txBody>
          <a:bodyPr/>
          <a:lstStyle/>
          <a:p>
            <a:fld id="{1C721AC9-B0DE-4991-A8B5-4D41B89A5A15}" type="slidenum">
              <a:rPr lang="en-US" smtClean="0"/>
              <a:t>8</a:t>
            </a:fld>
            <a:endParaRPr lang="en-US"/>
          </a:p>
        </p:txBody>
      </p:sp>
      <p:sp>
        <p:nvSpPr>
          <p:cNvPr id="5" name="Content Placeholder 4">
            <a:extLst>
              <a:ext uri="{FF2B5EF4-FFF2-40B4-BE49-F238E27FC236}">
                <a16:creationId xmlns:a16="http://schemas.microsoft.com/office/drawing/2014/main" id="{5ACBE658-B1C0-4E3D-983D-731A43088CD8}"/>
              </a:ext>
            </a:extLst>
          </p:cNvPr>
          <p:cNvSpPr>
            <a:spLocks noGrp="1"/>
          </p:cNvSpPr>
          <p:nvPr>
            <p:ph idx="1"/>
          </p:nvPr>
        </p:nvSpPr>
        <p:spPr>
          <a:xfrm>
            <a:off x="800100" y="1703178"/>
            <a:ext cx="7543800" cy="4326466"/>
          </a:xfrm>
        </p:spPr>
        <p:txBody>
          <a:bodyPr>
            <a:normAutofit fontScale="55000" lnSpcReduction="20000"/>
          </a:bodyPr>
          <a:lstStyle/>
          <a:p>
            <a:pPr marL="0" indent="0" algn="ctr">
              <a:buNone/>
            </a:pPr>
            <a:endParaRPr lang="en-US" sz="5100" b="1" dirty="0"/>
          </a:p>
          <a:p>
            <a:pPr marL="0" indent="0" algn="ctr">
              <a:buNone/>
            </a:pPr>
            <a:r>
              <a:rPr lang="en-US" sz="5800" b="1" dirty="0"/>
              <a:t>KASA Mission Statement</a:t>
            </a:r>
          </a:p>
          <a:p>
            <a:pPr marL="0" indent="0" algn="ctr">
              <a:lnSpc>
                <a:spcPct val="170000"/>
              </a:lnSpc>
              <a:buNone/>
            </a:pPr>
            <a:r>
              <a:rPr lang="en-US" sz="4500" dirty="0"/>
              <a:t>Kids As Self Advocates (KASA) is created by and for youth with disabilities to educate society about issues concerning us. KASA believes in self-determination, creating support networks and self-advocacy for all youth with disabilities in our society. </a:t>
            </a:r>
          </a:p>
          <a:p>
            <a:endParaRPr lang="en-US" dirty="0"/>
          </a:p>
          <a:p>
            <a:endParaRPr lang="en-US" dirty="0"/>
          </a:p>
        </p:txBody>
      </p:sp>
      <p:sp>
        <p:nvSpPr>
          <p:cNvPr id="2" name="Title 1">
            <a:extLst>
              <a:ext uri="{FF2B5EF4-FFF2-40B4-BE49-F238E27FC236}">
                <a16:creationId xmlns:a16="http://schemas.microsoft.com/office/drawing/2014/main" id="{8DE9A405-2319-43FF-8540-BBB7465CDD18}"/>
              </a:ext>
            </a:extLst>
          </p:cNvPr>
          <p:cNvSpPr>
            <a:spLocks noGrp="1"/>
          </p:cNvSpPr>
          <p:nvPr>
            <p:ph type="title"/>
          </p:nvPr>
        </p:nvSpPr>
        <p:spPr/>
        <p:txBody>
          <a:bodyPr>
            <a:normAutofit/>
          </a:bodyPr>
          <a:lstStyle/>
          <a:p>
            <a:r>
              <a:rPr lang="en-US" sz="4400" dirty="0"/>
              <a:t>Establish a Mission &amp; Vision</a:t>
            </a:r>
          </a:p>
        </p:txBody>
      </p:sp>
    </p:spTree>
    <p:extLst>
      <p:ext uri="{BB962C8B-B14F-4D97-AF65-F5344CB8AC3E}">
        <p14:creationId xmlns:p14="http://schemas.microsoft.com/office/powerpoint/2010/main" val="133999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13E3CF-C540-405F-BA9A-391B4FFF5259}"/>
              </a:ext>
            </a:extLst>
          </p:cNvPr>
          <p:cNvSpPr>
            <a:spLocks noGrp="1"/>
          </p:cNvSpPr>
          <p:nvPr>
            <p:ph type="sldNum" sz="quarter" idx="12"/>
          </p:nvPr>
        </p:nvSpPr>
        <p:spPr/>
        <p:txBody>
          <a:bodyPr/>
          <a:lstStyle/>
          <a:p>
            <a:fld id="{1C721AC9-B0DE-4991-A8B5-4D41B89A5A15}" type="slidenum">
              <a:rPr lang="en-US" smtClean="0"/>
              <a:t>9</a:t>
            </a:fld>
            <a:endParaRPr lang="en-US"/>
          </a:p>
        </p:txBody>
      </p:sp>
      <p:sp>
        <p:nvSpPr>
          <p:cNvPr id="5" name="Content Placeholder 4">
            <a:extLst>
              <a:ext uri="{FF2B5EF4-FFF2-40B4-BE49-F238E27FC236}">
                <a16:creationId xmlns:a16="http://schemas.microsoft.com/office/drawing/2014/main" id="{5ACBE658-B1C0-4E3D-983D-731A43088CD8}"/>
              </a:ext>
            </a:extLst>
          </p:cNvPr>
          <p:cNvSpPr>
            <a:spLocks noGrp="1"/>
          </p:cNvSpPr>
          <p:nvPr>
            <p:ph idx="1"/>
          </p:nvPr>
        </p:nvSpPr>
        <p:spPr>
          <a:xfrm>
            <a:off x="822960" y="2133600"/>
            <a:ext cx="7543800" cy="4038600"/>
          </a:xfrm>
        </p:spPr>
        <p:txBody>
          <a:bodyPr>
            <a:normAutofit/>
          </a:bodyPr>
          <a:lstStyle/>
          <a:p>
            <a:pPr marL="0" indent="0" algn="ctr">
              <a:buNone/>
            </a:pPr>
            <a:r>
              <a:rPr lang="en-US" sz="3200" b="1" dirty="0"/>
              <a:t>KASA’s Theory of Change</a:t>
            </a:r>
          </a:p>
          <a:p>
            <a:pPr algn="ctr">
              <a:lnSpc>
                <a:spcPct val="150000"/>
              </a:lnSpc>
            </a:pPr>
            <a:r>
              <a:rPr lang="en-US" sz="2800" dirty="0"/>
              <a:t>By informing youth about their rights, providing peer support and training, and changing systems to include us, we believe that young people with disabilities will have control over their own lives and futures.</a:t>
            </a:r>
          </a:p>
          <a:p>
            <a:endParaRPr lang="en-US" dirty="0"/>
          </a:p>
          <a:p>
            <a:endParaRPr lang="en-US" dirty="0"/>
          </a:p>
        </p:txBody>
      </p:sp>
      <p:sp>
        <p:nvSpPr>
          <p:cNvPr id="2" name="Title 1">
            <a:extLst>
              <a:ext uri="{FF2B5EF4-FFF2-40B4-BE49-F238E27FC236}">
                <a16:creationId xmlns:a16="http://schemas.microsoft.com/office/drawing/2014/main" id="{8DE9A405-2319-43FF-8540-BBB7465CDD18}"/>
              </a:ext>
            </a:extLst>
          </p:cNvPr>
          <p:cNvSpPr>
            <a:spLocks noGrp="1"/>
          </p:cNvSpPr>
          <p:nvPr>
            <p:ph type="title"/>
          </p:nvPr>
        </p:nvSpPr>
        <p:spPr/>
        <p:txBody>
          <a:bodyPr>
            <a:normAutofit/>
          </a:bodyPr>
          <a:lstStyle/>
          <a:p>
            <a:r>
              <a:rPr lang="en-US" sz="4400" dirty="0"/>
              <a:t>Establish a Mission &amp; Vision</a:t>
            </a:r>
          </a:p>
        </p:txBody>
      </p:sp>
    </p:spTree>
    <p:extLst>
      <p:ext uri="{BB962C8B-B14F-4D97-AF65-F5344CB8AC3E}">
        <p14:creationId xmlns:p14="http://schemas.microsoft.com/office/powerpoint/2010/main" val="3462235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2234</Words>
  <Application>Microsoft Office PowerPoint</Application>
  <PresentationFormat>On-screen Show (4:3)</PresentationFormat>
  <Paragraphs>226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Courier New</vt:lpstr>
      <vt:lpstr>Retrospect</vt:lpstr>
      <vt:lpstr>Starting and Maintaining Youth Advisory Boards</vt:lpstr>
      <vt:lpstr> </vt:lpstr>
      <vt:lpstr>Presenters</vt:lpstr>
      <vt:lpstr>Part 3: Creating a Foundation for Success</vt:lpstr>
      <vt:lpstr>What We Learned</vt:lpstr>
      <vt:lpstr>Today we will explore…</vt:lpstr>
      <vt:lpstr>Establishing Youth Boards</vt:lpstr>
      <vt:lpstr>Establish a Mission &amp; Vision</vt:lpstr>
      <vt:lpstr>Establish a Mission &amp; Vision</vt:lpstr>
      <vt:lpstr>Establish a Mission &amp; Vision</vt:lpstr>
      <vt:lpstr>Create Guidelines </vt:lpstr>
      <vt:lpstr>Establish agreements, plans &amp; agendas  </vt:lpstr>
      <vt:lpstr>Establish partnerships  </vt:lpstr>
      <vt:lpstr>Organize Meetings</vt:lpstr>
      <vt:lpstr>Sustaining Youth Boards</vt:lpstr>
      <vt:lpstr>Sustaining Youth Boards</vt:lpstr>
      <vt:lpstr>Hamza’s Story</vt:lpstr>
      <vt:lpstr>Engaging Aged-Out Youth</vt:lpstr>
      <vt:lpstr>Engaging Aged-Out Youth</vt:lpstr>
      <vt:lpstr>Emily’s Story</vt:lpstr>
      <vt:lpstr>Thank You!</vt:lpstr>
      <vt:lpstr>Q &amp;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and Maintaining Youth Advisory Boards</dc:title>
  <dc:creator>Marcia O'Malley</dc:creator>
  <cp:lastModifiedBy>Marcia O'Malley</cp:lastModifiedBy>
  <cp:revision>20</cp:revision>
  <dcterms:created xsi:type="dcterms:W3CDTF">2019-04-17T06:44:24Z</dcterms:created>
  <dcterms:modified xsi:type="dcterms:W3CDTF">2019-05-24T19:30:11Z</dcterms:modified>
</cp:coreProperties>
</file>