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3"/>
  </p:notesMasterIdLst>
  <p:sldIdLst>
    <p:sldId id="256" r:id="rId2"/>
    <p:sldId id="278" r:id="rId3"/>
    <p:sldId id="284" r:id="rId4"/>
    <p:sldId id="286" r:id="rId5"/>
    <p:sldId id="287" r:id="rId6"/>
    <p:sldId id="285" r:id="rId7"/>
    <p:sldId id="288" r:id="rId8"/>
    <p:sldId id="289" r:id="rId9"/>
    <p:sldId id="290" r:id="rId10"/>
    <p:sldId id="291" r:id="rId11"/>
    <p:sldId id="295" r:id="rId12"/>
    <p:sldId id="296" r:id="rId13"/>
    <p:sldId id="257" r:id="rId14"/>
    <p:sldId id="282" r:id="rId15"/>
    <p:sldId id="258" r:id="rId16"/>
    <p:sldId id="294" r:id="rId17"/>
    <p:sldId id="259" r:id="rId18"/>
    <p:sldId id="260" r:id="rId19"/>
    <p:sldId id="293" r:id="rId20"/>
    <p:sldId id="292" r:id="rId21"/>
    <p:sldId id="279" r:id="rId22"/>
    <p:sldId id="283" r:id="rId23"/>
    <p:sldId id="280" r:id="rId24"/>
    <p:sldId id="281" r:id="rId25"/>
    <p:sldId id="261" r:id="rId26"/>
    <p:sldId id="262" r:id="rId27"/>
    <p:sldId id="263" r:id="rId28"/>
    <p:sldId id="264" r:id="rId29"/>
    <p:sldId id="265" r:id="rId30"/>
    <p:sldId id="270" r:id="rId31"/>
    <p:sldId id="266" r:id="rId32"/>
    <p:sldId id="267" r:id="rId33"/>
    <p:sldId id="268" r:id="rId34"/>
    <p:sldId id="269" r:id="rId35"/>
    <p:sldId id="271" r:id="rId36"/>
    <p:sldId id="272" r:id="rId37"/>
    <p:sldId id="273" r:id="rId38"/>
    <p:sldId id="274" r:id="rId39"/>
    <p:sldId id="275" r:id="rId40"/>
    <p:sldId id="297" r:id="rId41"/>
    <p:sldId id="277"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7" d="100"/>
          <a:sy n="87" d="100"/>
        </p:scale>
        <p:origin x="528" y="62"/>
      </p:cViewPr>
      <p:guideLst>
        <p:guide orient="horz" pos="2160"/>
        <p:guide pos="3840"/>
      </p:guideLst>
    </p:cSldViewPr>
  </p:slideViewPr>
  <p:notesTextViewPr>
    <p:cViewPr>
      <p:scale>
        <a:sx n="1" d="1"/>
        <a:sy n="1" d="1"/>
      </p:scale>
      <p:origin x="0" y="0"/>
    </p:cViewPr>
  </p:notesTextViewPr>
  <p:sorterViewPr>
    <p:cViewPr>
      <p:scale>
        <a:sx n="100" d="100"/>
        <a:sy n="100" d="100"/>
      </p:scale>
      <p:origin x="0" y="-8789"/>
    </p:cViewPr>
  </p:sorterViewPr>
  <p:notesViewPr>
    <p:cSldViewPr snapToGrid="0">
      <p:cViewPr varScale="1">
        <p:scale>
          <a:sx n="66" d="100"/>
          <a:sy n="66" d="100"/>
        </p:scale>
        <p:origin x="3134"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517B35-EF39-4390-8B8D-437B6AA9DB62}" type="datetimeFigureOut">
              <a:rPr lang="en-US" smtClean="0"/>
              <a:t>11/2/2016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05498E-0F49-47F7-BC4B-7C25439A1318}" type="slidenum">
              <a:rPr lang="en-US" smtClean="0"/>
              <a:t>‹#›</a:t>
            </a:fld>
            <a:endParaRPr lang="en-US"/>
          </a:p>
        </p:txBody>
      </p:sp>
    </p:spTree>
    <p:extLst>
      <p:ext uri="{BB962C8B-B14F-4D97-AF65-F5344CB8AC3E}">
        <p14:creationId xmlns:p14="http://schemas.microsoft.com/office/powerpoint/2010/main" val="1460848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-Focus on infant mortality, birth rate, orphanages, juvenile courts, desertion, dangerous occupations, accidents &amp; diseases of children, employment</a:t>
            </a:r>
          </a:p>
          <a:p>
            <a:pPr lvl="1"/>
            <a:r>
              <a:rPr lang="en-US" dirty="0"/>
              <a:t>-Studies &amp; reports would inform state &amp; local efforts to improve the care of mothers &amp; children</a:t>
            </a:r>
          </a:p>
          <a:p>
            <a:pPr lvl="1">
              <a:lnSpc>
                <a:spcPct val="120000"/>
              </a:lnSpc>
              <a:spcBef>
                <a:spcPts val="0"/>
              </a:spcBef>
            </a:pPr>
            <a:r>
              <a:rPr lang="en-US" dirty="0"/>
              <a:t>Health &amp; education: infant &amp; maternal mortality, child nutrition, parent education, provisions for the care of crippled children, &amp; maternal and child health</a:t>
            </a:r>
          </a:p>
          <a:p>
            <a:pPr lvl="1">
              <a:lnSpc>
                <a:spcPct val="120000"/>
              </a:lnSpc>
              <a:spcBef>
                <a:spcPts val="0"/>
              </a:spcBef>
            </a:pPr>
            <a:r>
              <a:rPr lang="en-US" dirty="0"/>
              <a:t>Social and Economic Issues: pressing social issues of the day, including: protecting the legal rights of children born out of wedlock (1913-1916); developing the first Standards for Child Welfare (1919); generating legislation designed to provide pensions to mothers (1914-1920); contributing to the formulation of the Social Security Act (1934-1935); &amp; leading national work on day care, child refugees, and child abuse legislation (1958-1962)</a:t>
            </a:r>
          </a:p>
          <a:p>
            <a:pPr lvl="1">
              <a:lnSpc>
                <a:spcPct val="120000"/>
              </a:lnSpc>
              <a:spcBef>
                <a:spcPts val="0"/>
              </a:spcBef>
            </a:pPr>
            <a:r>
              <a:rPr lang="en-US" dirty="0"/>
              <a:t>Labor &amp; Justice: child labor legislation (1916-1940); and juvenile delinquency, including issuing the first edition of Juvenile Court Standards (1923) </a:t>
            </a:r>
          </a:p>
          <a:p>
            <a:pPr lvl="2"/>
            <a:endParaRPr lang="en-US" dirty="0"/>
          </a:p>
          <a:p>
            <a:pPr lvl="2"/>
            <a:endParaRPr lang="en-US" dirty="0"/>
          </a:p>
          <a:p>
            <a:pPr lvl="2"/>
            <a:endParaRPr lang="en-US" dirty="0"/>
          </a:p>
          <a:p>
            <a:endParaRPr lang="en-US" dirty="0"/>
          </a:p>
        </p:txBody>
      </p:sp>
      <p:sp>
        <p:nvSpPr>
          <p:cNvPr id="4" name="Slide Number Placeholder 3"/>
          <p:cNvSpPr>
            <a:spLocks noGrp="1"/>
          </p:cNvSpPr>
          <p:nvPr>
            <p:ph type="sldNum" sz="quarter" idx="10"/>
          </p:nvPr>
        </p:nvSpPr>
        <p:spPr/>
        <p:txBody>
          <a:bodyPr/>
          <a:lstStyle/>
          <a:p>
            <a:fld id="{8D05498E-0F49-47F7-BC4B-7C25439A1318}" type="slidenum">
              <a:rPr lang="en-US" smtClean="0"/>
              <a:t>3</a:t>
            </a:fld>
            <a:endParaRPr lang="en-US"/>
          </a:p>
        </p:txBody>
      </p:sp>
    </p:spTree>
    <p:extLst>
      <p:ext uri="{BB962C8B-B14F-4D97-AF65-F5344CB8AC3E}">
        <p14:creationId xmlns:p14="http://schemas.microsoft.com/office/powerpoint/2010/main" val="3289791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Funding for the Title V expansion was accomplished through the appropriations language.  Specifically, it was stipulated that half of the Title V formula grant money allotted to States—Fund A—would be matched dollar for dollar by the States; the other half—Fund B—would not require matching, but would be distributed on a per capita basis, such that poorer states received proportionately more money from Fund B.  At the same time, money was reserved from Fund B to provide for ‘special projects of regional and national significance’ (SPRANS).  These special projects advanced important programmatic goals, such as demonstrating how new knowledge could be translated into practice, developing programs for children with diagnoses not originally included in the legislative language, and supporting graduate professional training.  Examples of the types of special projects undertaken include services for: the care of preterm infants; women with pregnancy complications; children with hearing impairment, mental retardation, congenital heart disease, and other health conditions; and grants to institutions of higher learning for the training of nurse-midwives, social workers, physicians, and other related specialties including public health.  </a:t>
            </a:r>
          </a:p>
          <a:p>
            <a:endParaRPr lang="en-US" dirty="0"/>
          </a:p>
        </p:txBody>
      </p:sp>
      <p:sp>
        <p:nvSpPr>
          <p:cNvPr id="4" name="Slide Number Placeholder 3"/>
          <p:cNvSpPr>
            <a:spLocks noGrp="1"/>
          </p:cNvSpPr>
          <p:nvPr>
            <p:ph type="sldNum" sz="quarter" idx="10"/>
          </p:nvPr>
        </p:nvSpPr>
        <p:spPr/>
        <p:txBody>
          <a:bodyPr/>
          <a:lstStyle/>
          <a:p>
            <a:fld id="{8D05498E-0F49-47F7-BC4B-7C25439A1318}" type="slidenum">
              <a:rPr lang="en-US" smtClean="0"/>
              <a:t>4</a:t>
            </a:fld>
            <a:endParaRPr lang="en-US"/>
          </a:p>
        </p:txBody>
      </p:sp>
    </p:spTree>
    <p:extLst>
      <p:ext uri="{BB962C8B-B14F-4D97-AF65-F5344CB8AC3E}">
        <p14:creationId xmlns:p14="http://schemas.microsoft.com/office/powerpoint/2010/main" val="4165897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Building the capacity of women, children, children and youth including those with SHCN and families to partner in decision making with Title V programs at the federal, state, and community levels is a critical strategy in helping states to achieve national outcomes</a:t>
            </a:r>
            <a:r>
              <a:rPr lang="en-US" dirty="0"/>
              <a:t>.</a:t>
            </a:r>
          </a:p>
        </p:txBody>
      </p:sp>
      <p:sp>
        <p:nvSpPr>
          <p:cNvPr id="4" name="Slide Number Placeholder 3"/>
          <p:cNvSpPr>
            <a:spLocks noGrp="1"/>
          </p:cNvSpPr>
          <p:nvPr>
            <p:ph type="sldNum" sz="quarter" idx="10"/>
          </p:nvPr>
        </p:nvSpPr>
        <p:spPr/>
        <p:txBody>
          <a:bodyPr/>
          <a:lstStyle/>
          <a:p>
            <a:fld id="{8D05498E-0F49-47F7-BC4B-7C25439A1318}" type="slidenum">
              <a:rPr lang="en-US" smtClean="0"/>
              <a:t>36</a:t>
            </a:fld>
            <a:endParaRPr lang="en-US"/>
          </a:p>
        </p:txBody>
      </p:sp>
    </p:spTree>
    <p:extLst>
      <p:ext uri="{BB962C8B-B14F-4D97-AF65-F5344CB8AC3E}">
        <p14:creationId xmlns:p14="http://schemas.microsoft.com/office/powerpoint/2010/main" val="970292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11/2/2016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11/2/2016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11/2/2016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www.yumpu.com/en/document/view/29277150/title-v-block-grant-state-of-indiana"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getentrepreneurial.com/archives/4-simple-steps-for-creating-your-strategic-marketing-action-plan-map-3/"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amchp.org/AboutTitleV/Resources/GuideforSeniorManagers/Pages/GuideforSeniorManagersChapter6PlanningforTitleV.aspx"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co.hunterdon.nj.us/phn.html"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lideplayer.com/slide/5786046/"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image" Target="../media/image3.jpeg"/><Relationship Id="rId7" Type="http://schemas.openxmlformats.org/officeDocument/2006/relationships/hyperlink" Target="http://www.spannj.org/advocacy/children_and_family_initiative.htm" TargetMode="External"/><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image" Target="../media/image2.jpeg"/><Relationship Id="rId16"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png"/><Relationship Id="rId15" Type="http://schemas.openxmlformats.org/officeDocument/2006/relationships/image" Target="../media/image12.png"/><Relationship Id="rId10" Type="http://schemas.openxmlformats.org/officeDocument/2006/relationships/image" Target="../media/image1.png"/><Relationship Id="rId4" Type="http://schemas.openxmlformats.org/officeDocument/2006/relationships/hyperlink" Target="https://www.facebook.com/nichcy" TargetMode="External"/><Relationship Id="rId9" Type="http://schemas.openxmlformats.org/officeDocument/2006/relationships/image" Target="../media/image7.jpe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lideplayer.com/slide/5786046/"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mchsannualreport.com/" TargetMode="Externa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mchb.hrsa.gov/"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google.com/url?sa=i&amp;rct=j&amp;q=&amp;esrc=s&amp;source=images&amp;cd=&amp;ved=0ahUKEwiP26TOzYLQAhWIOCYKHZzcBWIQjRwIBw&amp;url=http://professionalcontentcreation.com/balance-blogging-consistently-with-real-life-priorities&amp;bvm=bv.136811127,d.eWE&amp;psig=AFQjCNE3LxjaH4UgxeM3mmLLkLkPHRICKQ&amp;ust=1477919496490268"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hyperlink" Target="http://www.mchb.hrsa.gov/"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haikudeck.com/social-security-act-ssa--art-and-design-presentation-8jQ8wPyoT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lifehacker.com/how-to-answer-tell-me-about-a-time-when-interview-que-1676084331"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hyperlink" Target="http://pub.etr.org/category.aspx?id=100000090"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ncsl.org/research/health/maternal-and-child-health-overview.aspx"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sagkeenghealth.com/maternal-child-health-mch.html"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cocsd.org/web/index.php?siteid=2828&amp;pageid=22839"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8858" y="825116"/>
            <a:ext cx="7766936" cy="1646302"/>
          </a:xfrm>
        </p:spPr>
        <p:txBody>
          <a:bodyPr/>
          <a:lstStyle/>
          <a:p>
            <a:pPr algn="ctr"/>
            <a:r>
              <a:rPr lang="en-US" sz="3600" b="1" dirty="0">
                <a:solidFill>
                  <a:srgbClr val="FF0000"/>
                </a:solidFill>
              </a:rPr>
              <a:t>Title V Block Grant</a:t>
            </a:r>
            <a:br>
              <a:rPr lang="en-US" sz="3600" b="1" dirty="0">
                <a:solidFill>
                  <a:srgbClr val="FF0000"/>
                </a:solidFill>
              </a:rPr>
            </a:br>
            <a:r>
              <a:rPr lang="en-US" sz="3600" b="1" dirty="0">
                <a:solidFill>
                  <a:srgbClr val="FF0000"/>
                </a:solidFill>
              </a:rPr>
              <a:t>Maternal &amp; Child Health</a:t>
            </a:r>
          </a:p>
        </p:txBody>
      </p:sp>
      <p:sp>
        <p:nvSpPr>
          <p:cNvPr id="3" name="Subtitle 2"/>
          <p:cNvSpPr>
            <a:spLocks noGrp="1"/>
          </p:cNvSpPr>
          <p:nvPr>
            <p:ph type="subTitle" idx="1"/>
          </p:nvPr>
        </p:nvSpPr>
        <p:spPr>
          <a:xfrm>
            <a:off x="1276350" y="4657725"/>
            <a:ext cx="8277225" cy="1524000"/>
          </a:xfrm>
        </p:spPr>
        <p:txBody>
          <a:bodyPr>
            <a:normAutofit/>
          </a:bodyPr>
          <a:lstStyle/>
          <a:p>
            <a:pPr algn="ctr">
              <a:spcBef>
                <a:spcPts val="0"/>
              </a:spcBef>
            </a:pPr>
            <a:r>
              <a:rPr lang="en-US" b="1" dirty="0">
                <a:solidFill>
                  <a:schemeClr val="tx1"/>
                </a:solidFill>
              </a:rPr>
              <a:t>National Center for Family-Professional Partnerships @ </a:t>
            </a:r>
          </a:p>
          <a:p>
            <a:pPr algn="ctr">
              <a:spcBef>
                <a:spcPts val="0"/>
              </a:spcBef>
            </a:pPr>
            <a:r>
              <a:rPr lang="en-US" b="1" dirty="0">
                <a:solidFill>
                  <a:schemeClr val="tx1"/>
                </a:solidFill>
              </a:rPr>
              <a:t>National Family Voices</a:t>
            </a:r>
          </a:p>
          <a:p>
            <a:pPr algn="ctr">
              <a:spcBef>
                <a:spcPts val="0"/>
              </a:spcBef>
            </a:pPr>
            <a:r>
              <a:rPr lang="en-US" b="1" dirty="0">
                <a:solidFill>
                  <a:schemeClr val="tx1"/>
                </a:solidFill>
              </a:rPr>
              <a:t>3701 San Mateo Blvd., NE Suite 102</a:t>
            </a:r>
          </a:p>
          <a:p>
            <a:pPr algn="ctr">
              <a:spcBef>
                <a:spcPts val="0"/>
              </a:spcBef>
            </a:pPr>
            <a:r>
              <a:rPr lang="en-US" b="1" dirty="0">
                <a:solidFill>
                  <a:schemeClr val="tx1"/>
                </a:solidFill>
              </a:rPr>
              <a:t>Albuquerque, New Mexico, 87110   866-835-5669</a:t>
            </a:r>
          </a:p>
          <a:p>
            <a:pPr algn="ctr">
              <a:spcBef>
                <a:spcPts val="0"/>
              </a:spcBef>
            </a:pPr>
            <a:r>
              <a:rPr lang="en-US" b="1" dirty="0">
                <a:solidFill>
                  <a:schemeClr val="tx1"/>
                </a:solidFill>
              </a:rPr>
              <a:t>“</a:t>
            </a:r>
            <a:r>
              <a:rPr lang="en-US" b="1" i="1" dirty="0">
                <a:solidFill>
                  <a:schemeClr val="tx1"/>
                </a:solidFill>
              </a:rPr>
              <a:t>Keeping families at the center of children’s healthcare”  </a:t>
            </a:r>
          </a:p>
        </p:txBody>
      </p:sp>
      <p:pic>
        <p:nvPicPr>
          <p:cNvPr id="4" name="Picture 3" descr="C:\Users\diana\AppData\Local\Microsoft\Windows\INetCacheContent.Word\FV NCFPP.PNG"/>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885316" y="2841625"/>
            <a:ext cx="3026659" cy="1295400"/>
          </a:xfrm>
          <a:prstGeom prst="rect">
            <a:avLst/>
          </a:prstGeom>
          <a:noFill/>
          <a:ln>
            <a:noFill/>
          </a:ln>
        </p:spPr>
      </p:pic>
    </p:spTree>
    <p:extLst>
      <p:ext uri="{BB962C8B-B14F-4D97-AF65-F5344CB8AC3E}">
        <p14:creationId xmlns:p14="http://schemas.microsoft.com/office/powerpoint/2010/main" val="3377913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MCH Block Grant</a:t>
            </a:r>
          </a:p>
        </p:txBody>
      </p:sp>
      <p:sp>
        <p:nvSpPr>
          <p:cNvPr id="5" name="Content Placeholder 4"/>
          <p:cNvSpPr>
            <a:spLocks noGrp="1"/>
          </p:cNvSpPr>
          <p:nvPr>
            <p:ph sz="half" idx="1"/>
          </p:nvPr>
        </p:nvSpPr>
        <p:spPr>
          <a:xfrm>
            <a:off x="677334" y="1793630"/>
            <a:ext cx="4184035" cy="4721469"/>
          </a:xfrm>
        </p:spPr>
        <p:txBody>
          <a:bodyPr>
            <a:normAutofit lnSpcReduction="10000"/>
          </a:bodyPr>
          <a:lstStyle/>
          <a:p>
            <a:pPr fontAlgn="base"/>
            <a:r>
              <a:rPr lang="en-US" dirty="0"/>
              <a:t>Title V is the largest funding method for MCHB for grantees in 59 states &amp; jurisdictions, providing:</a:t>
            </a:r>
          </a:p>
          <a:p>
            <a:pPr lvl="1" fontAlgn="base"/>
            <a:r>
              <a:rPr lang="en-US" dirty="0"/>
              <a:t>Access to quality care, especially for those with low-incomes or limited availability of care</a:t>
            </a:r>
          </a:p>
          <a:p>
            <a:pPr lvl="1" fontAlgn="base"/>
            <a:r>
              <a:rPr lang="en-US" dirty="0"/>
              <a:t>An increase in health assessments and follow-up diagnostic and treatment services</a:t>
            </a:r>
          </a:p>
          <a:p>
            <a:pPr lvl="1" fontAlgn="base"/>
            <a:r>
              <a:rPr lang="en-US" dirty="0"/>
              <a:t>Access to preventive and child care services as well as rehabilitative services for certain children</a:t>
            </a:r>
          </a:p>
          <a:p>
            <a:pPr lvl="1" fontAlgn="base"/>
            <a:r>
              <a:rPr lang="en-US" dirty="0"/>
              <a:t>Family-centered, community-based systems of coordinated care for children with special healthcare needs</a:t>
            </a:r>
          </a:p>
          <a:p>
            <a:endParaRPr lang="en-US" dirty="0"/>
          </a:p>
        </p:txBody>
      </p:sp>
      <p:sp>
        <p:nvSpPr>
          <p:cNvPr id="6" name="Content Placeholder 5"/>
          <p:cNvSpPr>
            <a:spLocks noGrp="1"/>
          </p:cNvSpPr>
          <p:nvPr>
            <p:ph sz="half" idx="2"/>
          </p:nvPr>
        </p:nvSpPr>
        <p:spPr>
          <a:xfrm>
            <a:off x="5089970" y="1793631"/>
            <a:ext cx="4184034" cy="4580792"/>
          </a:xfrm>
        </p:spPr>
        <p:txBody>
          <a:bodyPr>
            <a:normAutofit lnSpcReduction="10000"/>
          </a:bodyPr>
          <a:lstStyle/>
          <a:p>
            <a:r>
              <a:rPr lang="en-US" dirty="0"/>
              <a:t>The Block grant was redesigned in 2015, “MCH 2.0,” by MCH Administrator Michael Lu, to:</a:t>
            </a:r>
          </a:p>
          <a:p>
            <a:pPr lvl="1" fontAlgn="base"/>
            <a:r>
              <a:rPr lang="en-US" dirty="0"/>
              <a:t>reduce burden</a:t>
            </a:r>
          </a:p>
          <a:p>
            <a:pPr lvl="1" fontAlgn="base"/>
            <a:r>
              <a:rPr lang="en-US" dirty="0"/>
              <a:t>maintain flexibility</a:t>
            </a:r>
          </a:p>
          <a:p>
            <a:pPr lvl="1" fontAlgn="base"/>
            <a:r>
              <a:rPr lang="en-US" dirty="0"/>
              <a:t>increase accountability of performance &amp; impact</a:t>
            </a:r>
          </a:p>
          <a:p>
            <a:pPr lvl="1" fontAlgn="base"/>
            <a:r>
              <a:rPr lang="en-US" dirty="0"/>
              <a:t>better demonstrate the returns on investment for Title V bettering the health and well-being of mothers, children, and families in the U.S.</a:t>
            </a:r>
          </a:p>
          <a:p>
            <a:pPr lvl="1"/>
            <a:endParaRPr lang="en-US" dirty="0"/>
          </a:p>
        </p:txBody>
      </p:sp>
      <p:pic>
        <p:nvPicPr>
          <p:cNvPr id="7170" name="Picture 2" descr="Image result for maternal &amp; child health block gran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0" y="1331424"/>
            <a:ext cx="289560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1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MCH Block Grant Funding</a:t>
            </a:r>
          </a:p>
        </p:txBody>
      </p:sp>
      <p:sp>
        <p:nvSpPr>
          <p:cNvPr id="3" name="Content Placeholder 2"/>
          <p:cNvSpPr>
            <a:spLocks noGrp="1"/>
          </p:cNvSpPr>
          <p:nvPr>
            <p:ph idx="1"/>
          </p:nvPr>
        </p:nvSpPr>
        <p:spPr>
          <a:xfrm>
            <a:off x="677334" y="1600201"/>
            <a:ext cx="8596668" cy="4765430"/>
          </a:xfrm>
        </p:spPr>
        <p:txBody>
          <a:bodyPr>
            <a:normAutofit/>
          </a:bodyPr>
          <a:lstStyle/>
          <a:p>
            <a:pPr fontAlgn="base"/>
            <a:r>
              <a:rPr lang="en-US" dirty="0"/>
              <a:t>Each year, Congress sets aside funding for the Maternal and Child Health Block Grant. Individual state portions are then determined by a formula, which considers the proportion of low-income children in a particular state compared to the total number of low-income children in the entire U.S.</a:t>
            </a:r>
          </a:p>
          <a:p>
            <a:pPr fontAlgn="base"/>
            <a:r>
              <a:rPr lang="en-US" dirty="0"/>
              <a:t>States and jurisdictions must match every four dollars of federal Title V money that they receive by at least three dollars of state and/or local money (i.e., non-federal dollars.) Most states overmatch and the resulting funds vary. Typically more than $5 billion is available each year for maternal and child health programs at the state and local levels.</a:t>
            </a:r>
          </a:p>
          <a:p>
            <a:pPr fontAlgn="base"/>
            <a:r>
              <a:rPr lang="en-US" dirty="0"/>
              <a:t>A total of 59 states and jurisdictions receive Title V funding. In FY 2014, states reported reaching over 50 million pregnant women, infants, children—including those with special health care needs—and others, through the Title V Block Grant.</a:t>
            </a:r>
          </a:p>
          <a:p>
            <a:endParaRPr lang="en-US" dirty="0"/>
          </a:p>
        </p:txBody>
      </p:sp>
    </p:spTree>
    <p:extLst>
      <p:ext uri="{BB962C8B-B14F-4D97-AF65-F5344CB8AC3E}">
        <p14:creationId xmlns:p14="http://schemas.microsoft.com/office/powerpoint/2010/main" val="2025603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it work?</a:t>
            </a:r>
          </a:p>
        </p:txBody>
      </p:sp>
      <p:sp>
        <p:nvSpPr>
          <p:cNvPr id="3" name="Content Placeholder 2"/>
          <p:cNvSpPr>
            <a:spLocks noGrp="1"/>
          </p:cNvSpPr>
          <p:nvPr>
            <p:ph idx="1"/>
          </p:nvPr>
        </p:nvSpPr>
        <p:spPr>
          <a:xfrm>
            <a:off x="677334" y="1468316"/>
            <a:ext cx="8596668" cy="2497016"/>
          </a:xfrm>
        </p:spPr>
        <p:txBody>
          <a:bodyPr>
            <a:normAutofit/>
          </a:bodyPr>
          <a:lstStyle/>
          <a:p>
            <a:r>
              <a:rPr lang="en-US" sz="2600" dirty="0"/>
              <a:t>Five year comprehensive needs assessment</a:t>
            </a:r>
          </a:p>
          <a:p>
            <a:r>
              <a:rPr lang="en-US" sz="2600" dirty="0"/>
              <a:t>Annual needs assessment update</a:t>
            </a:r>
          </a:p>
          <a:p>
            <a:r>
              <a:rPr lang="en-US" sz="2600" dirty="0"/>
              <a:t>Annual application &amp; annual report to address state &amp; national-identified needs</a:t>
            </a:r>
          </a:p>
        </p:txBody>
      </p:sp>
      <p:pic>
        <p:nvPicPr>
          <p:cNvPr id="12290" name="Picture 2" descr="Image result for action pla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7288" y="3465635"/>
            <a:ext cx="4572000" cy="329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561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37401"/>
          </a:xfrm>
        </p:spPr>
        <p:txBody>
          <a:bodyPr>
            <a:noAutofit/>
          </a:bodyPr>
          <a:lstStyle/>
          <a:p>
            <a:pPr algn="ctr"/>
            <a:r>
              <a:rPr lang="en-US" sz="2800" b="1" dirty="0"/>
              <a:t>Vision &amp; Mission of Title V</a:t>
            </a:r>
            <a:endParaRPr lang="en-US" sz="2800" dirty="0"/>
          </a:p>
        </p:txBody>
      </p:sp>
      <p:sp>
        <p:nvSpPr>
          <p:cNvPr id="3" name="Text Placeholder 2"/>
          <p:cNvSpPr>
            <a:spLocks noGrp="1"/>
          </p:cNvSpPr>
          <p:nvPr>
            <p:ph type="body" idx="1"/>
          </p:nvPr>
        </p:nvSpPr>
        <p:spPr>
          <a:xfrm>
            <a:off x="675745" y="1415562"/>
            <a:ext cx="8598256" cy="905607"/>
          </a:xfrm>
        </p:spPr>
        <p:txBody>
          <a:bodyPr/>
          <a:lstStyle/>
          <a:p>
            <a:r>
              <a:rPr lang="en-US" dirty="0"/>
              <a:t>Section 111. MCH Transformation &amp; revision of MCH Block Grant Application/Annual Report Guidance</a:t>
            </a:r>
          </a:p>
        </p:txBody>
      </p:sp>
      <p:sp>
        <p:nvSpPr>
          <p:cNvPr id="4" name="Content Placeholder 3"/>
          <p:cNvSpPr>
            <a:spLocks noGrp="1"/>
          </p:cNvSpPr>
          <p:nvPr>
            <p:ph sz="half" idx="2"/>
          </p:nvPr>
        </p:nvSpPr>
        <p:spPr/>
        <p:txBody>
          <a:bodyPr/>
          <a:lstStyle/>
          <a:p>
            <a:r>
              <a:rPr lang="en-US" dirty="0"/>
              <a:t>Vision of Title V-Title V envisions a nation where all mothers, children and youth including CSHCN and their families are healthy and thriving. (p.3)</a:t>
            </a:r>
          </a:p>
          <a:p>
            <a:r>
              <a:rPr lang="en-US" dirty="0"/>
              <a:t>Mission of Title V- The mission of Title V is to improve the health and well-being of the nation’s infants, children and youth including youth with special health care needs, and their families. (p.3)</a:t>
            </a:r>
          </a:p>
        </p:txBody>
      </p:sp>
      <p:pic>
        <p:nvPicPr>
          <p:cNvPr id="7" name="Content Placeholder 6"/>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087938" y="2894353"/>
            <a:ext cx="4186237" cy="2990169"/>
          </a:xfrm>
        </p:spPr>
      </p:pic>
    </p:spTree>
    <p:extLst>
      <p:ext uri="{BB962C8B-B14F-4D97-AF65-F5344CB8AC3E}">
        <p14:creationId xmlns:p14="http://schemas.microsoft.com/office/powerpoint/2010/main" val="4021283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31520"/>
          </a:xfrm>
        </p:spPr>
        <p:txBody>
          <a:bodyPr/>
          <a:lstStyle/>
          <a:p>
            <a:r>
              <a:rPr lang="en-US" dirty="0"/>
              <a:t>MCH Pyramid</a:t>
            </a:r>
          </a:p>
        </p:txBody>
      </p:sp>
      <p:pic>
        <p:nvPicPr>
          <p:cNvPr id="4098" name="Picture 2" descr="Image result for annual MCH pla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400" y="1406769"/>
            <a:ext cx="6910351"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145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599"/>
            <a:ext cx="8596668" cy="1550989"/>
          </a:xfrm>
        </p:spPr>
        <p:txBody>
          <a:bodyPr>
            <a:normAutofit/>
          </a:bodyPr>
          <a:lstStyle/>
          <a:p>
            <a:pPr algn="ctr"/>
            <a:r>
              <a:rPr lang="en-US" b="1" dirty="0"/>
              <a:t>MCH Essential Services</a:t>
            </a:r>
            <a:endParaRPr lang="en-US" dirty="0"/>
          </a:p>
        </p:txBody>
      </p:sp>
      <p:sp>
        <p:nvSpPr>
          <p:cNvPr id="3" name="Content Placeholder 2"/>
          <p:cNvSpPr>
            <a:spLocks noGrp="1"/>
          </p:cNvSpPr>
          <p:nvPr>
            <p:ph sz="half" idx="1"/>
          </p:nvPr>
        </p:nvSpPr>
        <p:spPr>
          <a:xfrm>
            <a:off x="677334" y="1943100"/>
            <a:ext cx="4184035" cy="4399598"/>
          </a:xfrm>
        </p:spPr>
        <p:txBody>
          <a:bodyPr>
            <a:normAutofit/>
          </a:bodyPr>
          <a:lstStyle/>
          <a:p>
            <a:r>
              <a:rPr lang="en-US" b="1" dirty="0"/>
              <a:t>MCH Essential Services (p.3)</a:t>
            </a:r>
          </a:p>
          <a:p>
            <a:pPr marL="0" indent="0">
              <a:buNone/>
            </a:pPr>
            <a:r>
              <a:rPr lang="en-US" dirty="0"/>
              <a:t>1.	Provide Access to Care</a:t>
            </a:r>
          </a:p>
          <a:p>
            <a:pPr marL="0" indent="0">
              <a:buNone/>
            </a:pPr>
            <a:r>
              <a:rPr lang="en-US" dirty="0"/>
              <a:t>2.	Investigate Health Problems</a:t>
            </a:r>
          </a:p>
          <a:p>
            <a:pPr marL="0" indent="0">
              <a:buNone/>
            </a:pPr>
            <a:r>
              <a:rPr lang="en-US" dirty="0"/>
              <a:t>3.	Inform and Educate the Public</a:t>
            </a:r>
          </a:p>
          <a:p>
            <a:pPr marL="0" indent="0">
              <a:buNone/>
            </a:pPr>
            <a:r>
              <a:rPr lang="en-US" dirty="0"/>
              <a:t>4.	Engage Community Partners</a:t>
            </a:r>
          </a:p>
          <a:p>
            <a:pPr marL="0" indent="0">
              <a:buNone/>
            </a:pPr>
            <a:r>
              <a:rPr lang="en-US" dirty="0"/>
              <a:t>5.   Promote/Implement Evidence-	</a:t>
            </a:r>
          </a:p>
          <a:p>
            <a:pPr marL="0" indent="0">
              <a:buNone/>
            </a:pPr>
            <a:r>
              <a:rPr lang="en-US" dirty="0"/>
              <a:t>      Based Practices </a:t>
            </a:r>
          </a:p>
          <a:p>
            <a:pPr marL="0" indent="0">
              <a:buNone/>
            </a:pPr>
            <a:r>
              <a:rPr lang="en-US" dirty="0"/>
              <a:t>6.   Assess and Monitor MCH Health </a:t>
            </a:r>
          </a:p>
          <a:p>
            <a:pPr marL="0" indent="0">
              <a:buNone/>
            </a:pPr>
            <a:r>
              <a:rPr lang="en-US" dirty="0"/>
              <a:t>     System</a:t>
            </a:r>
          </a:p>
          <a:p>
            <a:pPr>
              <a:buAutoNum type="arabicPeriod" startAt="4"/>
            </a:pPr>
            <a:endParaRPr lang="en-US" dirty="0"/>
          </a:p>
        </p:txBody>
      </p:sp>
      <p:sp>
        <p:nvSpPr>
          <p:cNvPr id="4" name="Content Placeholder 3"/>
          <p:cNvSpPr>
            <a:spLocks noGrp="1"/>
          </p:cNvSpPr>
          <p:nvPr>
            <p:ph sz="half" idx="2"/>
          </p:nvPr>
        </p:nvSpPr>
        <p:spPr>
          <a:xfrm>
            <a:off x="5089968" y="1943100"/>
            <a:ext cx="4184034" cy="4769427"/>
          </a:xfrm>
        </p:spPr>
        <p:txBody>
          <a:bodyPr>
            <a:normAutofit/>
          </a:bodyPr>
          <a:lstStyle/>
          <a:p>
            <a:r>
              <a:rPr lang="en-US" b="1" dirty="0"/>
              <a:t>MCH Essential Services  (p.3)</a:t>
            </a:r>
          </a:p>
          <a:p>
            <a:pPr marL="0" indent="0">
              <a:buNone/>
            </a:pPr>
            <a:r>
              <a:rPr lang="en-US" dirty="0"/>
              <a:t>7. Maintain the Public Health</a:t>
            </a:r>
          </a:p>
          <a:p>
            <a:pPr marL="0" indent="0">
              <a:buNone/>
            </a:pPr>
            <a:r>
              <a:rPr lang="en-US" dirty="0"/>
              <a:t>    Workforce</a:t>
            </a:r>
          </a:p>
          <a:p>
            <a:pPr marL="0" indent="0">
              <a:buNone/>
            </a:pPr>
            <a:r>
              <a:rPr lang="en-US" dirty="0"/>
              <a:t>8. Develop Public Health Policies and</a:t>
            </a:r>
          </a:p>
          <a:p>
            <a:pPr marL="0" indent="0">
              <a:buNone/>
            </a:pPr>
            <a:r>
              <a:rPr lang="en-US" dirty="0"/>
              <a:t>    plans</a:t>
            </a:r>
          </a:p>
          <a:p>
            <a:pPr marL="0" indent="0">
              <a:buNone/>
            </a:pPr>
            <a:r>
              <a:rPr lang="en-US" dirty="0"/>
              <a:t>9. Enforce Public Health Laws</a:t>
            </a:r>
          </a:p>
          <a:p>
            <a:pPr marL="0" indent="0">
              <a:buNone/>
            </a:pPr>
            <a:r>
              <a:rPr lang="en-US" dirty="0"/>
              <a:t>10. Ensure Quality Improvement</a:t>
            </a:r>
          </a:p>
        </p:txBody>
      </p:sp>
      <p:sp>
        <p:nvSpPr>
          <p:cNvPr id="5" name="Isosceles Triangle 4"/>
          <p:cNvSpPr/>
          <p:nvPr/>
        </p:nvSpPr>
        <p:spPr>
          <a:xfrm>
            <a:off x="6099464" y="5330535"/>
            <a:ext cx="1423554" cy="1267691"/>
          </a:xfrm>
          <a:prstGeom prst="triangle">
            <a:avLst>
              <a:gd name="adj" fmla="val 50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6535882" y="5818909"/>
            <a:ext cx="540327" cy="103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317673" y="6244936"/>
            <a:ext cx="1007918" cy="103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192981" y="5582563"/>
            <a:ext cx="1558636" cy="1015663"/>
          </a:xfrm>
          <a:prstGeom prst="rect">
            <a:avLst/>
          </a:prstGeom>
          <a:noFill/>
        </p:spPr>
        <p:txBody>
          <a:bodyPr wrap="square" rtlCol="0">
            <a:spAutoFit/>
          </a:bodyPr>
          <a:lstStyle/>
          <a:p>
            <a:r>
              <a:rPr lang="en-US" sz="1200" dirty="0"/>
              <a:t>Direct Services</a:t>
            </a:r>
          </a:p>
          <a:p>
            <a:endParaRPr lang="en-US" sz="1200" dirty="0"/>
          </a:p>
          <a:p>
            <a:r>
              <a:rPr lang="en-US" sz="1200" dirty="0"/>
              <a:t>Enabling Services</a:t>
            </a:r>
          </a:p>
          <a:p>
            <a:endParaRPr lang="en-US" sz="1200" dirty="0"/>
          </a:p>
          <a:p>
            <a:r>
              <a:rPr lang="en-US" sz="1200" dirty="0"/>
              <a:t>   PHS system</a:t>
            </a:r>
          </a:p>
        </p:txBody>
      </p:sp>
    </p:spTree>
    <p:extLst>
      <p:ext uri="{BB962C8B-B14F-4D97-AF65-F5344CB8AC3E}">
        <p14:creationId xmlns:p14="http://schemas.microsoft.com/office/powerpoint/2010/main" val="2120232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public health service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593" y="76199"/>
            <a:ext cx="6781801" cy="6781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392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825" y="609600"/>
            <a:ext cx="8596668" cy="1320800"/>
          </a:xfrm>
        </p:spPr>
        <p:txBody>
          <a:bodyPr>
            <a:noAutofit/>
          </a:bodyPr>
          <a:lstStyle/>
          <a:p>
            <a:pPr algn="ctr"/>
            <a:r>
              <a:rPr lang="en-US" sz="2800" b="1" dirty="0"/>
              <a:t>The 10 Essential Public Health Services</a:t>
            </a:r>
            <a:endParaRPr lang="en-US" sz="2800" dirty="0"/>
          </a:p>
        </p:txBody>
      </p:sp>
      <p:sp>
        <p:nvSpPr>
          <p:cNvPr id="4" name="Content Placeholder 3"/>
          <p:cNvSpPr>
            <a:spLocks noGrp="1"/>
          </p:cNvSpPr>
          <p:nvPr>
            <p:ph sz="half" idx="2"/>
          </p:nvPr>
        </p:nvSpPr>
        <p:spPr/>
        <p:txBody>
          <a:bodyPr>
            <a:normAutofit/>
          </a:bodyPr>
          <a:lstStyle/>
          <a:p>
            <a:r>
              <a:rPr lang="en-US" sz="2000" dirty="0"/>
              <a:t>These 10 Essential Public Health Services were cross walked with the purpose of the MCH Block Grant to States Program, as defined in Section 501(a)(1) of the Title V of the Social Security Act. The 8 Strategies presented were developed as a result of this effort. </a:t>
            </a:r>
          </a:p>
        </p:txBody>
      </p:sp>
      <p:sp>
        <p:nvSpPr>
          <p:cNvPr id="6" name="Content Placeholder 5"/>
          <p:cNvSpPr>
            <a:spLocks noGrp="1"/>
          </p:cNvSpPr>
          <p:nvPr>
            <p:ph sz="quarter" idx="4"/>
          </p:nvPr>
        </p:nvSpPr>
        <p:spPr/>
        <p:txBody>
          <a:bodyPr/>
          <a:lstStyle/>
          <a:p>
            <a:r>
              <a:rPr lang="en-US" dirty="0"/>
              <a:t>Mobilize partners</a:t>
            </a:r>
            <a:r>
              <a:rPr lang="en-US" i="1" dirty="0"/>
              <a:t>, </a:t>
            </a:r>
            <a:r>
              <a:rPr lang="en-US" b="1" i="1" dirty="0"/>
              <a:t>including families at the federal, state and community levels </a:t>
            </a:r>
            <a:r>
              <a:rPr lang="en-US" dirty="0"/>
              <a:t>in promoting vision for leveraging resources, integrating and improving MCH systems of care, promoting quality public health services and developing supportive polices;</a:t>
            </a:r>
          </a:p>
          <a:p>
            <a:pPr marL="0" indent="0">
              <a:buNone/>
            </a:pPr>
            <a:r>
              <a:rPr lang="en-US" dirty="0"/>
              <a:t>     (1 of 8 strategies p. 4) </a:t>
            </a: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1601" y="187037"/>
            <a:ext cx="2859116" cy="2826327"/>
          </a:xfrm>
          <a:prstGeom prst="rect">
            <a:avLst/>
          </a:prstGeom>
        </p:spPr>
      </p:pic>
    </p:spTree>
    <p:extLst>
      <p:ext uri="{BB962C8B-B14F-4D97-AF65-F5344CB8AC3E}">
        <p14:creationId xmlns:p14="http://schemas.microsoft.com/office/powerpoint/2010/main" val="1344353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dirty="0"/>
              <a:t>National Performance Measure Framework</a:t>
            </a:r>
            <a:br>
              <a:rPr lang="en-US" sz="2800" b="1" dirty="0"/>
            </a:br>
            <a:r>
              <a:rPr lang="en-US" sz="2800" b="1" dirty="0"/>
              <a:t>p. 4-5</a:t>
            </a:r>
            <a:endParaRPr lang="en-US" sz="2800" dirty="0"/>
          </a:p>
        </p:txBody>
      </p:sp>
      <p:sp>
        <p:nvSpPr>
          <p:cNvPr id="4" name="Content Placeholder 3"/>
          <p:cNvSpPr>
            <a:spLocks noGrp="1"/>
          </p:cNvSpPr>
          <p:nvPr>
            <p:ph sz="half" idx="2"/>
          </p:nvPr>
        </p:nvSpPr>
        <p:spPr/>
        <p:txBody>
          <a:bodyPr/>
          <a:lstStyle/>
          <a:p>
            <a:pPr marL="0" indent="0">
              <a:buNone/>
            </a:pPr>
            <a:r>
              <a:rPr lang="en-US" b="1" dirty="0"/>
              <a:t>The National Performance Measure system adopted in the guidance includes these measure categories:</a:t>
            </a:r>
          </a:p>
          <a:p>
            <a:r>
              <a:rPr lang="en-US" dirty="0"/>
              <a:t>National Outcome Measures (NOM’s)</a:t>
            </a:r>
          </a:p>
          <a:p>
            <a:r>
              <a:rPr lang="en-US" dirty="0"/>
              <a:t>National Performance Measures (NPM’s)</a:t>
            </a:r>
          </a:p>
          <a:p>
            <a:r>
              <a:rPr lang="en-US" dirty="0"/>
              <a:t>State-initiated Evidence-based or –informed Strategy Measures (ESMs)</a:t>
            </a:r>
          </a:p>
        </p:txBody>
      </p:sp>
      <p:sp>
        <p:nvSpPr>
          <p:cNvPr id="6" name="Content Placeholder 5"/>
          <p:cNvSpPr>
            <a:spLocks noGrp="1"/>
          </p:cNvSpPr>
          <p:nvPr>
            <p:ph sz="quarter" idx="4"/>
          </p:nvPr>
        </p:nvSpPr>
        <p:spPr>
          <a:xfrm>
            <a:off x="5088384" y="2737245"/>
            <a:ext cx="4185617" cy="3304117"/>
          </a:xfrm>
        </p:spPr>
        <p:txBody>
          <a:bodyPr>
            <a:normAutofit lnSpcReduction="10000"/>
          </a:bodyPr>
          <a:lstStyle/>
          <a:p>
            <a:pPr marL="0" indent="0">
              <a:buNone/>
            </a:pPr>
            <a:r>
              <a:rPr lang="en-US" b="1" dirty="0"/>
              <a:t>The national MCH Priority areas incorporate two significant concepts:</a:t>
            </a:r>
          </a:p>
          <a:p>
            <a:r>
              <a:rPr lang="en-US" dirty="0"/>
              <a:t>Title V is responsible for promoting the health of all mothers and children, which includes and emphasis on CSHCN and their families.</a:t>
            </a:r>
          </a:p>
          <a:p>
            <a:r>
              <a:rPr lang="en-US" dirty="0"/>
              <a:t>The development of life course theory-beginning before a child is born  and continuing throughout life. </a:t>
            </a:r>
          </a:p>
        </p:txBody>
      </p:sp>
    </p:spTree>
    <p:extLst>
      <p:ext uri="{BB962C8B-B14F-4D97-AF65-F5344CB8AC3E}">
        <p14:creationId xmlns:p14="http://schemas.microsoft.com/office/powerpoint/2010/main" val="114163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National Performance Measure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2" y="285750"/>
            <a:ext cx="8051798" cy="6038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859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2400" dirty="0"/>
              <a:t>Presented by</a:t>
            </a:r>
            <a:br>
              <a:rPr lang="en-US" sz="2400" dirty="0"/>
            </a:br>
            <a:r>
              <a:rPr lang="en-US" sz="2400" dirty="0"/>
              <a:t>Diana </a:t>
            </a:r>
            <a:r>
              <a:rPr lang="en-US" sz="2400" dirty="0" err="1"/>
              <a:t>Autin</a:t>
            </a:r>
            <a:r>
              <a:rPr lang="en-US" sz="2400" dirty="0"/>
              <a:t>, Executive Co-Director, SPAN</a:t>
            </a:r>
            <a:br>
              <a:rPr lang="en-US" sz="2400" dirty="0"/>
            </a:br>
            <a:r>
              <a:rPr lang="en-US" sz="2400" dirty="0"/>
              <a:t>Co-Director, National Center for Family-Professional Partnerships</a:t>
            </a:r>
            <a:br>
              <a:rPr lang="en-US" sz="2400" dirty="0"/>
            </a:br>
            <a:r>
              <a:rPr lang="en-US" sz="2400" dirty="0"/>
              <a:t>Director, National Center for Parent Leadership, Advocacy, &amp; Community Empowerment</a:t>
            </a:r>
            <a:br>
              <a:rPr lang="en-US" sz="3200" dirty="0"/>
            </a:br>
            <a:endParaRPr lang="en-US" sz="3200" dirty="0"/>
          </a:p>
        </p:txBody>
      </p:sp>
      <p:pic>
        <p:nvPicPr>
          <p:cNvPr id="3" name="Picture 7" descr="SPAN logo-new.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0900" y="4633118"/>
            <a:ext cx="13843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dautin\Dropbox\DA Files\SPAN\Materials\Logos\Family Voices\Family Voices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9075" y="4827586"/>
            <a:ext cx="2393950"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ttps://fbcdn-profile-a.akamaihd.net/hprofile-ak-ash3/t1/c0.0.160.160/p160x160/1524942_10152155313989587_1330526752_n.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328" y="2439987"/>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NEPACT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6050" y="2754312"/>
            <a:ext cx="1279525"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www.spannj.org/advocacy/national_federation_logo.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8943" y="6156322"/>
            <a:ext cx="34734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spanadvocacy.org/sites/default/files/511be51a75551260a20b35d96aadc575-jpg-175x2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75112" y="4092574"/>
            <a:ext cx="166687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diana\AppData\Local\Microsoft\Windows\INetCacheContent.Word\FV NCFPP.PNG"/>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2807479" y="2659698"/>
            <a:ext cx="3026659" cy="1295400"/>
          </a:xfrm>
          <a:prstGeom prst="rect">
            <a:avLst/>
          </a:prstGeom>
          <a:noFill/>
          <a:ln>
            <a:noFill/>
          </a:ln>
        </p:spPr>
      </p:pic>
      <p:grpSp>
        <p:nvGrpSpPr>
          <p:cNvPr id="11" name="Group 10"/>
          <p:cNvGrpSpPr/>
          <p:nvPr/>
        </p:nvGrpSpPr>
        <p:grpSpPr bwMode="auto">
          <a:xfrm>
            <a:off x="6178040" y="2659698"/>
            <a:ext cx="1068705" cy="1529715"/>
            <a:chOff x="0" y="0"/>
            <a:chExt cx="1659" cy="2409"/>
          </a:xfrm>
        </p:grpSpPr>
        <p:pic>
          <p:nvPicPr>
            <p:cNvPr id="12"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 y="262"/>
              <a:ext cx="1612" cy="1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1759"/>
              <a:ext cx="253"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 y="7"/>
              <a:ext cx="151"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3" y="6"/>
              <a:ext cx="349"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9" y="0"/>
              <a:ext cx="265"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51" y="7"/>
              <a:ext cx="151"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73" y="6"/>
              <a:ext cx="163"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Line 15"/>
            <p:cNvCxnSpPr/>
            <p:nvPr/>
          </p:nvCxnSpPr>
          <p:spPr bwMode="auto">
            <a:xfrm>
              <a:off x="1507" y="208"/>
              <a:ext cx="118" cy="0"/>
            </a:xfrm>
            <a:prstGeom prst="line">
              <a:avLst/>
            </a:prstGeom>
            <a:noFill/>
            <a:ln w="8890">
              <a:solidFill>
                <a:srgbClr val="0F4B91"/>
              </a:solidFill>
              <a:round/>
              <a:headEnd/>
              <a:tailEnd/>
            </a:ln>
            <a:extLst>
              <a:ext uri="{909E8E84-426E-40DD-AFC4-6F175D3DCCD1}">
                <a14:hiddenFill xmlns:a14="http://schemas.microsoft.com/office/drawing/2010/main">
                  <a:noFill/>
                </a14:hiddenFill>
              </a:ext>
            </a:extLst>
          </p:spPr>
        </p:cxnSp>
        <p:cxnSp>
          <p:nvCxnSpPr>
            <p:cNvPr id="20" name="Line 14"/>
            <p:cNvCxnSpPr/>
            <p:nvPr/>
          </p:nvCxnSpPr>
          <p:spPr bwMode="auto">
            <a:xfrm>
              <a:off x="1514" y="7"/>
              <a:ext cx="0" cy="194"/>
            </a:xfrm>
            <a:prstGeom prst="line">
              <a:avLst/>
            </a:prstGeom>
            <a:noFill/>
            <a:ln w="8890">
              <a:solidFill>
                <a:srgbClr val="0F4B91"/>
              </a:solidFill>
              <a:round/>
              <a:headEnd/>
              <a:tailEnd/>
            </a:ln>
            <a:extLst>
              <a:ext uri="{909E8E84-426E-40DD-AFC4-6F175D3DCCD1}">
                <a14:hiddenFill xmlns:a14="http://schemas.microsoft.com/office/drawing/2010/main">
                  <a:noFill/>
                </a14:hiddenFill>
              </a:ext>
            </a:extLst>
          </p:spPr>
        </p:cxnSp>
        <p:pic>
          <p:nvPicPr>
            <p:cNvPr id="21" name="Picture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0" y="2037"/>
              <a:ext cx="281"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Line 12"/>
            <p:cNvCxnSpPr/>
            <p:nvPr/>
          </p:nvCxnSpPr>
          <p:spPr bwMode="auto">
            <a:xfrm>
              <a:off x="383" y="2368"/>
              <a:ext cx="241" cy="0"/>
            </a:xfrm>
            <a:prstGeom prst="line">
              <a:avLst/>
            </a:prstGeom>
            <a:noFill/>
            <a:ln w="41910">
              <a:solidFill>
                <a:srgbClr val="0F4B91"/>
              </a:solidFill>
              <a:round/>
              <a:headEnd/>
              <a:tailEnd/>
            </a:ln>
            <a:extLst>
              <a:ext uri="{909E8E84-426E-40DD-AFC4-6F175D3DCCD1}">
                <a14:hiddenFill xmlns:a14="http://schemas.microsoft.com/office/drawing/2010/main">
                  <a:noFill/>
                </a14:hiddenFill>
              </a:ext>
            </a:extLst>
          </p:spPr>
        </p:cxnSp>
        <p:cxnSp>
          <p:nvCxnSpPr>
            <p:cNvPr id="23" name="Line 11"/>
            <p:cNvCxnSpPr/>
            <p:nvPr/>
          </p:nvCxnSpPr>
          <p:spPr bwMode="auto">
            <a:xfrm>
              <a:off x="423" y="2037"/>
              <a:ext cx="0" cy="298"/>
            </a:xfrm>
            <a:prstGeom prst="line">
              <a:avLst/>
            </a:prstGeom>
            <a:noFill/>
            <a:ln w="50990">
              <a:solidFill>
                <a:srgbClr val="0F4B91"/>
              </a:solidFill>
              <a:round/>
              <a:headEnd/>
              <a:tailEnd/>
            </a:ln>
            <a:extLst>
              <a:ext uri="{909E8E84-426E-40DD-AFC4-6F175D3DCCD1}">
                <a14:hiddenFill xmlns:a14="http://schemas.microsoft.com/office/drawing/2010/main">
                  <a:noFill/>
                </a14:hiddenFill>
              </a:ext>
            </a:extLst>
          </p:spPr>
        </p:cxnSp>
        <p:sp>
          <p:nvSpPr>
            <p:cNvPr id="24" name="AutoShape 10"/>
            <p:cNvSpPr>
              <a:spLocks/>
            </p:cNvSpPr>
            <p:nvPr/>
          </p:nvSpPr>
          <p:spPr bwMode="auto">
            <a:xfrm>
              <a:off x="653" y="2035"/>
              <a:ext cx="335" cy="367"/>
            </a:xfrm>
            <a:custGeom>
              <a:avLst/>
              <a:gdLst>
                <a:gd name="T0" fmla="+- 0 858 653"/>
                <a:gd name="T1" fmla="*/ T0 w 335"/>
                <a:gd name="T2" fmla="+- 0 2035 2035"/>
                <a:gd name="T3" fmla="*/ 2035 h 367"/>
                <a:gd name="T4" fmla="+- 0 782 653"/>
                <a:gd name="T5" fmla="*/ T4 w 335"/>
                <a:gd name="T6" fmla="+- 0 2035 2035"/>
                <a:gd name="T7" fmla="*/ 2035 h 367"/>
                <a:gd name="T8" fmla="+- 0 653 653"/>
                <a:gd name="T9" fmla="*/ T8 w 335"/>
                <a:gd name="T10" fmla="+- 0 2401 2035"/>
                <a:gd name="T11" fmla="*/ 2401 h 367"/>
                <a:gd name="T12" fmla="+- 0 726 653"/>
                <a:gd name="T13" fmla="*/ T12 w 335"/>
                <a:gd name="T14" fmla="+- 0 2401 2035"/>
                <a:gd name="T15" fmla="*/ 2401 h 367"/>
                <a:gd name="T16" fmla="+- 0 754 653"/>
                <a:gd name="T17" fmla="*/ T16 w 335"/>
                <a:gd name="T18" fmla="+- 0 2320 2035"/>
                <a:gd name="T19" fmla="*/ 2320 h 367"/>
                <a:gd name="T20" fmla="+- 0 958 653"/>
                <a:gd name="T21" fmla="*/ T20 w 335"/>
                <a:gd name="T22" fmla="+- 0 2320 2035"/>
                <a:gd name="T23" fmla="*/ 2320 h 367"/>
                <a:gd name="T24" fmla="+- 0 938 653"/>
                <a:gd name="T25" fmla="*/ T24 w 335"/>
                <a:gd name="T26" fmla="+- 0 2262 2035"/>
                <a:gd name="T27" fmla="*/ 2262 h 367"/>
                <a:gd name="T28" fmla="+- 0 774 653"/>
                <a:gd name="T29" fmla="*/ T28 w 335"/>
                <a:gd name="T30" fmla="+- 0 2262 2035"/>
                <a:gd name="T31" fmla="*/ 2262 h 367"/>
                <a:gd name="T32" fmla="+- 0 817 653"/>
                <a:gd name="T33" fmla="*/ T32 w 335"/>
                <a:gd name="T34" fmla="+- 0 2138 2035"/>
                <a:gd name="T35" fmla="*/ 2138 h 367"/>
                <a:gd name="T36" fmla="+- 0 894 653"/>
                <a:gd name="T37" fmla="*/ T36 w 335"/>
                <a:gd name="T38" fmla="+- 0 2138 2035"/>
                <a:gd name="T39" fmla="*/ 2138 h 367"/>
                <a:gd name="T40" fmla="+- 0 858 653"/>
                <a:gd name="T41" fmla="*/ T40 w 335"/>
                <a:gd name="T42" fmla="+- 0 2035 2035"/>
                <a:gd name="T43" fmla="*/ 2035 h 367"/>
                <a:gd name="T44" fmla="+- 0 958 653"/>
                <a:gd name="T45" fmla="*/ T44 w 335"/>
                <a:gd name="T46" fmla="+- 0 2320 2035"/>
                <a:gd name="T47" fmla="*/ 2320 h 367"/>
                <a:gd name="T48" fmla="+- 0 879 653"/>
                <a:gd name="T49" fmla="*/ T48 w 335"/>
                <a:gd name="T50" fmla="+- 0 2320 2035"/>
                <a:gd name="T51" fmla="*/ 2320 h 367"/>
                <a:gd name="T52" fmla="+- 0 906 653"/>
                <a:gd name="T53" fmla="*/ T52 w 335"/>
                <a:gd name="T54" fmla="+- 0 2401 2035"/>
                <a:gd name="T55" fmla="*/ 2401 h 367"/>
                <a:gd name="T56" fmla="+- 0 987 653"/>
                <a:gd name="T57" fmla="*/ T56 w 335"/>
                <a:gd name="T58" fmla="+- 0 2401 2035"/>
                <a:gd name="T59" fmla="*/ 2401 h 367"/>
                <a:gd name="T60" fmla="+- 0 958 653"/>
                <a:gd name="T61" fmla="*/ T60 w 335"/>
                <a:gd name="T62" fmla="+- 0 2320 2035"/>
                <a:gd name="T63" fmla="*/ 2320 h 367"/>
                <a:gd name="T64" fmla="+- 0 894 653"/>
                <a:gd name="T65" fmla="*/ T64 w 335"/>
                <a:gd name="T66" fmla="+- 0 2138 2035"/>
                <a:gd name="T67" fmla="*/ 2138 h 367"/>
                <a:gd name="T68" fmla="+- 0 818 653"/>
                <a:gd name="T69" fmla="*/ T68 w 335"/>
                <a:gd name="T70" fmla="+- 0 2138 2035"/>
                <a:gd name="T71" fmla="*/ 2138 h 367"/>
                <a:gd name="T72" fmla="+- 0 860 653"/>
                <a:gd name="T73" fmla="*/ T72 w 335"/>
                <a:gd name="T74" fmla="+- 0 2262 2035"/>
                <a:gd name="T75" fmla="*/ 2262 h 367"/>
                <a:gd name="T76" fmla="+- 0 938 653"/>
                <a:gd name="T77" fmla="*/ T76 w 335"/>
                <a:gd name="T78" fmla="+- 0 2262 2035"/>
                <a:gd name="T79" fmla="*/ 2262 h 367"/>
                <a:gd name="T80" fmla="+- 0 894 653"/>
                <a:gd name="T81" fmla="*/ T80 w 335"/>
                <a:gd name="T82" fmla="+- 0 2138 2035"/>
                <a:gd name="T83" fmla="*/ 2138 h 36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35" h="367">
                  <a:moveTo>
                    <a:pt x="205" y="0"/>
                  </a:moveTo>
                  <a:lnTo>
                    <a:pt x="129" y="0"/>
                  </a:lnTo>
                  <a:lnTo>
                    <a:pt x="0" y="366"/>
                  </a:lnTo>
                  <a:lnTo>
                    <a:pt x="73" y="366"/>
                  </a:lnTo>
                  <a:lnTo>
                    <a:pt x="101" y="285"/>
                  </a:lnTo>
                  <a:lnTo>
                    <a:pt x="305" y="285"/>
                  </a:lnTo>
                  <a:lnTo>
                    <a:pt x="285" y="227"/>
                  </a:lnTo>
                  <a:lnTo>
                    <a:pt x="121" y="227"/>
                  </a:lnTo>
                  <a:lnTo>
                    <a:pt x="164" y="103"/>
                  </a:lnTo>
                  <a:lnTo>
                    <a:pt x="241" y="103"/>
                  </a:lnTo>
                  <a:lnTo>
                    <a:pt x="205" y="0"/>
                  </a:lnTo>
                  <a:close/>
                  <a:moveTo>
                    <a:pt x="305" y="285"/>
                  </a:moveTo>
                  <a:lnTo>
                    <a:pt x="226" y="285"/>
                  </a:lnTo>
                  <a:lnTo>
                    <a:pt x="253" y="366"/>
                  </a:lnTo>
                  <a:lnTo>
                    <a:pt x="334" y="366"/>
                  </a:lnTo>
                  <a:lnTo>
                    <a:pt x="305" y="285"/>
                  </a:lnTo>
                  <a:close/>
                  <a:moveTo>
                    <a:pt x="241" y="103"/>
                  </a:moveTo>
                  <a:lnTo>
                    <a:pt x="165" y="103"/>
                  </a:lnTo>
                  <a:lnTo>
                    <a:pt x="207" y="227"/>
                  </a:lnTo>
                  <a:lnTo>
                    <a:pt x="285" y="227"/>
                  </a:lnTo>
                  <a:lnTo>
                    <a:pt x="241" y="103"/>
                  </a:lnTo>
                  <a:close/>
                </a:path>
              </a:pathLst>
            </a:custGeom>
            <a:solidFill>
              <a:srgbClr val="0F4B9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5" name="AutoShape 9"/>
            <p:cNvSpPr>
              <a:spLocks/>
            </p:cNvSpPr>
            <p:nvPr/>
          </p:nvSpPr>
          <p:spPr bwMode="auto">
            <a:xfrm>
              <a:off x="1006" y="2030"/>
              <a:ext cx="319" cy="379"/>
            </a:xfrm>
            <a:custGeom>
              <a:avLst/>
              <a:gdLst>
                <a:gd name="T0" fmla="+- 0 1171 1006"/>
                <a:gd name="T1" fmla="*/ T0 w 319"/>
                <a:gd name="T2" fmla="+- 0 2030 2030"/>
                <a:gd name="T3" fmla="*/ 2030 h 379"/>
                <a:gd name="T4" fmla="+- 0 1107 1006"/>
                <a:gd name="T5" fmla="*/ T4 w 319"/>
                <a:gd name="T6" fmla="+- 0 2041 2030"/>
                <a:gd name="T7" fmla="*/ 2041 h 379"/>
                <a:gd name="T8" fmla="+- 0 1054 1006"/>
                <a:gd name="T9" fmla="*/ T8 w 319"/>
                <a:gd name="T10" fmla="+- 0 2077 2030"/>
                <a:gd name="T11" fmla="*/ 2077 h 379"/>
                <a:gd name="T12" fmla="+- 0 1019 1006"/>
                <a:gd name="T13" fmla="*/ T12 w 319"/>
                <a:gd name="T14" fmla="+- 0 2135 2030"/>
                <a:gd name="T15" fmla="*/ 2135 h 379"/>
                <a:gd name="T16" fmla="+- 0 1006 1006"/>
                <a:gd name="T17" fmla="*/ T16 w 319"/>
                <a:gd name="T18" fmla="+- 0 2218 2030"/>
                <a:gd name="T19" fmla="*/ 2218 h 379"/>
                <a:gd name="T20" fmla="+- 0 1018 1006"/>
                <a:gd name="T21" fmla="*/ T20 w 319"/>
                <a:gd name="T22" fmla="+- 0 2302 2030"/>
                <a:gd name="T23" fmla="*/ 2302 h 379"/>
                <a:gd name="T24" fmla="+- 0 1053 1006"/>
                <a:gd name="T25" fmla="*/ T24 w 319"/>
                <a:gd name="T26" fmla="+- 0 2361 2030"/>
                <a:gd name="T27" fmla="*/ 2361 h 379"/>
                <a:gd name="T28" fmla="+- 0 1105 1006"/>
                <a:gd name="T29" fmla="*/ T28 w 319"/>
                <a:gd name="T30" fmla="+- 0 2396 2030"/>
                <a:gd name="T31" fmla="*/ 2396 h 379"/>
                <a:gd name="T32" fmla="+- 0 1171 1006"/>
                <a:gd name="T33" fmla="*/ T32 w 319"/>
                <a:gd name="T34" fmla="+- 0 2408 2030"/>
                <a:gd name="T35" fmla="*/ 2408 h 379"/>
                <a:gd name="T36" fmla="+- 0 1231 1006"/>
                <a:gd name="T37" fmla="*/ T36 w 319"/>
                <a:gd name="T38" fmla="+- 0 2399 2030"/>
                <a:gd name="T39" fmla="*/ 2399 h 379"/>
                <a:gd name="T40" fmla="+- 0 1275 1006"/>
                <a:gd name="T41" fmla="*/ T40 w 319"/>
                <a:gd name="T42" fmla="+- 0 2373 2030"/>
                <a:gd name="T43" fmla="*/ 2373 h 379"/>
                <a:gd name="T44" fmla="+- 0 1298 1006"/>
                <a:gd name="T45" fmla="*/ T44 w 319"/>
                <a:gd name="T46" fmla="+- 0 2344 2030"/>
                <a:gd name="T47" fmla="*/ 2344 h 379"/>
                <a:gd name="T48" fmla="+- 0 1172 1006"/>
                <a:gd name="T49" fmla="*/ T48 w 319"/>
                <a:gd name="T50" fmla="+- 0 2344 2030"/>
                <a:gd name="T51" fmla="*/ 2344 h 379"/>
                <a:gd name="T52" fmla="+- 0 1135 1006"/>
                <a:gd name="T53" fmla="*/ T52 w 319"/>
                <a:gd name="T54" fmla="+- 0 2335 2030"/>
                <a:gd name="T55" fmla="*/ 2335 h 379"/>
                <a:gd name="T56" fmla="+- 0 1108 1006"/>
                <a:gd name="T57" fmla="*/ T56 w 319"/>
                <a:gd name="T58" fmla="+- 0 2310 2030"/>
                <a:gd name="T59" fmla="*/ 2310 h 379"/>
                <a:gd name="T60" fmla="+- 0 1092 1006"/>
                <a:gd name="T61" fmla="*/ T60 w 319"/>
                <a:gd name="T62" fmla="+- 0 2270 2030"/>
                <a:gd name="T63" fmla="*/ 2270 h 379"/>
                <a:gd name="T64" fmla="+- 0 1086 1006"/>
                <a:gd name="T65" fmla="*/ T64 w 319"/>
                <a:gd name="T66" fmla="+- 0 2218 2030"/>
                <a:gd name="T67" fmla="*/ 2218 h 379"/>
                <a:gd name="T68" fmla="+- 0 1092 1006"/>
                <a:gd name="T69" fmla="*/ T68 w 319"/>
                <a:gd name="T70" fmla="+- 0 2168 2030"/>
                <a:gd name="T71" fmla="*/ 2168 h 379"/>
                <a:gd name="T72" fmla="+- 0 1108 1006"/>
                <a:gd name="T73" fmla="*/ T72 w 319"/>
                <a:gd name="T74" fmla="+- 0 2129 2030"/>
                <a:gd name="T75" fmla="*/ 2129 h 379"/>
                <a:gd name="T76" fmla="+- 0 1134 1006"/>
                <a:gd name="T77" fmla="*/ T76 w 319"/>
                <a:gd name="T78" fmla="+- 0 2105 2030"/>
                <a:gd name="T79" fmla="*/ 2105 h 379"/>
                <a:gd name="T80" fmla="+- 0 1171 1006"/>
                <a:gd name="T81" fmla="*/ T80 w 319"/>
                <a:gd name="T82" fmla="+- 0 2096 2030"/>
                <a:gd name="T83" fmla="*/ 2096 h 379"/>
                <a:gd name="T84" fmla="+- 0 1300 1006"/>
                <a:gd name="T85" fmla="*/ T84 w 319"/>
                <a:gd name="T86" fmla="+- 0 2096 2030"/>
                <a:gd name="T87" fmla="*/ 2096 h 379"/>
                <a:gd name="T88" fmla="+- 0 1274 1006"/>
                <a:gd name="T89" fmla="*/ T88 w 319"/>
                <a:gd name="T90" fmla="+- 0 2063 2030"/>
                <a:gd name="T91" fmla="*/ 2063 h 379"/>
                <a:gd name="T92" fmla="+- 0 1231 1006"/>
                <a:gd name="T93" fmla="*/ T92 w 319"/>
                <a:gd name="T94" fmla="+- 0 2038 2030"/>
                <a:gd name="T95" fmla="*/ 2038 h 379"/>
                <a:gd name="T96" fmla="+- 0 1171 1006"/>
                <a:gd name="T97" fmla="*/ T96 w 319"/>
                <a:gd name="T98" fmla="+- 0 2030 2030"/>
                <a:gd name="T99" fmla="*/ 2030 h 379"/>
                <a:gd name="T100" fmla="+- 0 1249 1006"/>
                <a:gd name="T101" fmla="*/ T100 w 319"/>
                <a:gd name="T102" fmla="+- 0 2267 2030"/>
                <a:gd name="T103" fmla="*/ 2267 h 379"/>
                <a:gd name="T104" fmla="+- 0 1237 1006"/>
                <a:gd name="T105" fmla="*/ T104 w 319"/>
                <a:gd name="T106" fmla="+- 0 2300 2030"/>
                <a:gd name="T107" fmla="*/ 2300 h 379"/>
                <a:gd name="T108" fmla="+- 0 1221 1006"/>
                <a:gd name="T109" fmla="*/ T108 w 319"/>
                <a:gd name="T110" fmla="+- 0 2324 2030"/>
                <a:gd name="T111" fmla="*/ 2324 h 379"/>
                <a:gd name="T112" fmla="+- 0 1200 1006"/>
                <a:gd name="T113" fmla="*/ T112 w 319"/>
                <a:gd name="T114" fmla="+- 0 2339 2030"/>
                <a:gd name="T115" fmla="*/ 2339 h 379"/>
                <a:gd name="T116" fmla="+- 0 1172 1006"/>
                <a:gd name="T117" fmla="*/ T116 w 319"/>
                <a:gd name="T118" fmla="+- 0 2344 2030"/>
                <a:gd name="T119" fmla="*/ 2344 h 379"/>
                <a:gd name="T120" fmla="+- 0 1298 1006"/>
                <a:gd name="T121" fmla="*/ T120 w 319"/>
                <a:gd name="T122" fmla="+- 0 2344 2030"/>
                <a:gd name="T123" fmla="*/ 2344 h 379"/>
                <a:gd name="T124" fmla="+- 0 1306 1006"/>
                <a:gd name="T125" fmla="*/ T124 w 319"/>
                <a:gd name="T126" fmla="+- 0 2334 2030"/>
                <a:gd name="T127" fmla="*/ 2334 h 379"/>
                <a:gd name="T128" fmla="+- 0 1324 1006"/>
                <a:gd name="T129" fmla="*/ T128 w 319"/>
                <a:gd name="T130" fmla="+- 0 2283 2030"/>
                <a:gd name="T131" fmla="*/ 2283 h 379"/>
                <a:gd name="T132" fmla="+- 0 1249 1006"/>
                <a:gd name="T133" fmla="*/ T132 w 319"/>
                <a:gd name="T134" fmla="+- 0 2267 2030"/>
                <a:gd name="T135" fmla="*/ 2267 h 379"/>
                <a:gd name="T136" fmla="+- 0 1300 1006"/>
                <a:gd name="T137" fmla="*/ T136 w 319"/>
                <a:gd name="T138" fmla="+- 0 2096 2030"/>
                <a:gd name="T139" fmla="*/ 2096 h 379"/>
                <a:gd name="T140" fmla="+- 0 1171 1006"/>
                <a:gd name="T141" fmla="*/ T140 w 319"/>
                <a:gd name="T142" fmla="+- 0 2096 2030"/>
                <a:gd name="T143" fmla="*/ 2096 h 379"/>
                <a:gd name="T144" fmla="+- 0 1198 1006"/>
                <a:gd name="T145" fmla="*/ T144 w 319"/>
                <a:gd name="T146" fmla="+- 0 2101 2030"/>
                <a:gd name="T147" fmla="*/ 2101 h 379"/>
                <a:gd name="T148" fmla="+- 0 1219 1006"/>
                <a:gd name="T149" fmla="*/ T148 w 319"/>
                <a:gd name="T150" fmla="+- 0 2116 2030"/>
                <a:gd name="T151" fmla="*/ 2116 h 379"/>
                <a:gd name="T152" fmla="+- 0 1233 1006"/>
                <a:gd name="T153" fmla="*/ T152 w 319"/>
                <a:gd name="T154" fmla="+- 0 2138 2030"/>
                <a:gd name="T155" fmla="*/ 2138 h 379"/>
                <a:gd name="T156" fmla="+- 0 1243 1006"/>
                <a:gd name="T157" fmla="*/ T156 w 319"/>
                <a:gd name="T158" fmla="+- 0 2167 2030"/>
                <a:gd name="T159" fmla="*/ 2167 h 379"/>
                <a:gd name="T160" fmla="+- 0 1319 1006"/>
                <a:gd name="T161" fmla="*/ T160 w 319"/>
                <a:gd name="T162" fmla="+- 0 2145 2030"/>
                <a:gd name="T163" fmla="*/ 2145 h 379"/>
                <a:gd name="T164" fmla="+- 0 1302 1006"/>
                <a:gd name="T165" fmla="*/ T164 w 319"/>
                <a:gd name="T166" fmla="+- 0 2099 2030"/>
                <a:gd name="T167" fmla="*/ 2099 h 379"/>
                <a:gd name="T168" fmla="+- 0 1300 1006"/>
                <a:gd name="T169" fmla="*/ T168 w 319"/>
                <a:gd name="T170" fmla="+- 0 2096 2030"/>
                <a:gd name="T171" fmla="*/ 2096 h 37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319" h="379">
                  <a:moveTo>
                    <a:pt x="165" y="0"/>
                  </a:moveTo>
                  <a:lnTo>
                    <a:pt x="101" y="11"/>
                  </a:lnTo>
                  <a:lnTo>
                    <a:pt x="48" y="47"/>
                  </a:lnTo>
                  <a:lnTo>
                    <a:pt x="13" y="105"/>
                  </a:lnTo>
                  <a:lnTo>
                    <a:pt x="0" y="188"/>
                  </a:lnTo>
                  <a:lnTo>
                    <a:pt x="12" y="272"/>
                  </a:lnTo>
                  <a:lnTo>
                    <a:pt x="47" y="331"/>
                  </a:lnTo>
                  <a:lnTo>
                    <a:pt x="99" y="366"/>
                  </a:lnTo>
                  <a:lnTo>
                    <a:pt x="165" y="378"/>
                  </a:lnTo>
                  <a:lnTo>
                    <a:pt x="225" y="369"/>
                  </a:lnTo>
                  <a:lnTo>
                    <a:pt x="269" y="343"/>
                  </a:lnTo>
                  <a:lnTo>
                    <a:pt x="292" y="314"/>
                  </a:lnTo>
                  <a:lnTo>
                    <a:pt x="166" y="314"/>
                  </a:lnTo>
                  <a:lnTo>
                    <a:pt x="129" y="305"/>
                  </a:lnTo>
                  <a:lnTo>
                    <a:pt x="102" y="280"/>
                  </a:lnTo>
                  <a:lnTo>
                    <a:pt x="86" y="240"/>
                  </a:lnTo>
                  <a:lnTo>
                    <a:pt x="80" y="188"/>
                  </a:lnTo>
                  <a:lnTo>
                    <a:pt x="86" y="138"/>
                  </a:lnTo>
                  <a:lnTo>
                    <a:pt x="102" y="99"/>
                  </a:lnTo>
                  <a:lnTo>
                    <a:pt x="128" y="75"/>
                  </a:lnTo>
                  <a:lnTo>
                    <a:pt x="165" y="66"/>
                  </a:lnTo>
                  <a:lnTo>
                    <a:pt x="294" y="66"/>
                  </a:lnTo>
                  <a:lnTo>
                    <a:pt x="268" y="33"/>
                  </a:lnTo>
                  <a:lnTo>
                    <a:pt x="225" y="8"/>
                  </a:lnTo>
                  <a:lnTo>
                    <a:pt x="165" y="0"/>
                  </a:lnTo>
                  <a:close/>
                  <a:moveTo>
                    <a:pt x="243" y="237"/>
                  </a:moveTo>
                  <a:lnTo>
                    <a:pt x="231" y="270"/>
                  </a:lnTo>
                  <a:lnTo>
                    <a:pt x="215" y="294"/>
                  </a:lnTo>
                  <a:lnTo>
                    <a:pt x="194" y="309"/>
                  </a:lnTo>
                  <a:lnTo>
                    <a:pt x="166" y="314"/>
                  </a:lnTo>
                  <a:lnTo>
                    <a:pt x="292" y="314"/>
                  </a:lnTo>
                  <a:lnTo>
                    <a:pt x="300" y="304"/>
                  </a:lnTo>
                  <a:lnTo>
                    <a:pt x="318" y="253"/>
                  </a:lnTo>
                  <a:lnTo>
                    <a:pt x="243" y="237"/>
                  </a:lnTo>
                  <a:close/>
                  <a:moveTo>
                    <a:pt x="294" y="66"/>
                  </a:moveTo>
                  <a:lnTo>
                    <a:pt x="165" y="66"/>
                  </a:lnTo>
                  <a:lnTo>
                    <a:pt x="192" y="71"/>
                  </a:lnTo>
                  <a:lnTo>
                    <a:pt x="213" y="86"/>
                  </a:lnTo>
                  <a:lnTo>
                    <a:pt x="227" y="108"/>
                  </a:lnTo>
                  <a:lnTo>
                    <a:pt x="237" y="137"/>
                  </a:lnTo>
                  <a:lnTo>
                    <a:pt x="313" y="115"/>
                  </a:lnTo>
                  <a:lnTo>
                    <a:pt x="296" y="69"/>
                  </a:lnTo>
                  <a:lnTo>
                    <a:pt x="294" y="66"/>
                  </a:lnTo>
                  <a:close/>
                </a:path>
              </a:pathLst>
            </a:custGeom>
            <a:solidFill>
              <a:srgbClr val="0F4B9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cxnSp>
          <p:nvCxnSpPr>
            <p:cNvPr id="26" name="Line 8"/>
            <p:cNvCxnSpPr/>
            <p:nvPr/>
          </p:nvCxnSpPr>
          <p:spPr bwMode="auto">
            <a:xfrm>
              <a:off x="1392" y="2368"/>
              <a:ext cx="257" cy="0"/>
            </a:xfrm>
            <a:prstGeom prst="line">
              <a:avLst/>
            </a:prstGeom>
            <a:noFill/>
            <a:ln w="41910">
              <a:solidFill>
                <a:srgbClr val="0F4B91"/>
              </a:solidFill>
              <a:round/>
              <a:headEnd/>
              <a:tailEnd/>
            </a:ln>
            <a:extLst>
              <a:ext uri="{909E8E84-426E-40DD-AFC4-6F175D3DCCD1}">
                <a14:hiddenFill xmlns:a14="http://schemas.microsoft.com/office/drawing/2010/main">
                  <a:noFill/>
                </a14:hiddenFill>
              </a:ext>
            </a:extLst>
          </p:spPr>
        </p:cxnSp>
        <p:cxnSp>
          <p:nvCxnSpPr>
            <p:cNvPr id="27" name="Line 7"/>
            <p:cNvCxnSpPr/>
            <p:nvPr/>
          </p:nvCxnSpPr>
          <p:spPr bwMode="auto">
            <a:xfrm>
              <a:off x="1392" y="2290"/>
              <a:ext cx="80" cy="0"/>
            </a:xfrm>
            <a:prstGeom prst="line">
              <a:avLst/>
            </a:prstGeom>
            <a:noFill/>
            <a:ln w="57150">
              <a:solidFill>
                <a:srgbClr val="0F4B91"/>
              </a:solidFill>
              <a:round/>
              <a:headEnd/>
              <a:tailEnd/>
            </a:ln>
            <a:extLst>
              <a:ext uri="{909E8E84-426E-40DD-AFC4-6F175D3DCCD1}">
                <a14:hiddenFill xmlns:a14="http://schemas.microsoft.com/office/drawing/2010/main">
                  <a:noFill/>
                </a14:hiddenFill>
              </a:ext>
            </a:extLst>
          </p:spPr>
        </p:cxnSp>
        <p:cxnSp>
          <p:nvCxnSpPr>
            <p:cNvPr id="28" name="Line 6"/>
            <p:cNvCxnSpPr/>
            <p:nvPr/>
          </p:nvCxnSpPr>
          <p:spPr bwMode="auto">
            <a:xfrm>
              <a:off x="1392" y="2213"/>
              <a:ext cx="202" cy="0"/>
            </a:xfrm>
            <a:prstGeom prst="line">
              <a:avLst/>
            </a:prstGeom>
            <a:noFill/>
            <a:ln w="40640">
              <a:solidFill>
                <a:srgbClr val="0F4B91"/>
              </a:solidFill>
              <a:round/>
              <a:headEnd/>
              <a:tailEnd/>
            </a:ln>
            <a:extLst>
              <a:ext uri="{909E8E84-426E-40DD-AFC4-6F175D3DCCD1}">
                <a14:hiddenFill xmlns:a14="http://schemas.microsoft.com/office/drawing/2010/main">
                  <a:noFill/>
                </a14:hiddenFill>
              </a:ext>
            </a:extLst>
          </p:spPr>
        </p:cxnSp>
        <p:cxnSp>
          <p:nvCxnSpPr>
            <p:cNvPr id="29" name="Line 5"/>
            <p:cNvCxnSpPr/>
            <p:nvPr/>
          </p:nvCxnSpPr>
          <p:spPr bwMode="auto">
            <a:xfrm>
              <a:off x="1392" y="2142"/>
              <a:ext cx="80" cy="0"/>
            </a:xfrm>
            <a:prstGeom prst="line">
              <a:avLst/>
            </a:prstGeom>
            <a:noFill/>
            <a:ln w="49530">
              <a:solidFill>
                <a:srgbClr val="0F4B91"/>
              </a:solidFill>
              <a:round/>
              <a:headEnd/>
              <a:tailEnd/>
            </a:ln>
            <a:extLst>
              <a:ext uri="{909E8E84-426E-40DD-AFC4-6F175D3DCCD1}">
                <a14:hiddenFill xmlns:a14="http://schemas.microsoft.com/office/drawing/2010/main">
                  <a:noFill/>
                </a14:hiddenFill>
              </a:ext>
            </a:extLst>
          </p:spPr>
        </p:cxnSp>
        <p:cxnSp>
          <p:nvCxnSpPr>
            <p:cNvPr id="30" name="Line 4"/>
            <p:cNvCxnSpPr/>
            <p:nvPr/>
          </p:nvCxnSpPr>
          <p:spPr bwMode="auto">
            <a:xfrm>
              <a:off x="1392" y="2070"/>
              <a:ext cx="248" cy="0"/>
            </a:xfrm>
            <a:prstGeom prst="line">
              <a:avLst/>
            </a:prstGeom>
            <a:noFill/>
            <a:ln w="41910">
              <a:solidFill>
                <a:srgbClr val="0F4B91"/>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975990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National Outcome MEasure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6687"/>
            <a:ext cx="7981951" cy="5986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240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Requirements</a:t>
            </a:r>
          </a:p>
        </p:txBody>
      </p:sp>
      <p:sp>
        <p:nvSpPr>
          <p:cNvPr id="3" name="Content Placeholder 2"/>
          <p:cNvSpPr>
            <a:spLocks noGrp="1"/>
          </p:cNvSpPr>
          <p:nvPr>
            <p:ph sz="half" idx="1"/>
          </p:nvPr>
        </p:nvSpPr>
        <p:spPr/>
        <p:txBody>
          <a:bodyPr>
            <a:normAutofit lnSpcReduction="10000"/>
          </a:bodyPr>
          <a:lstStyle/>
          <a:p>
            <a:r>
              <a:rPr lang="en-US" dirty="0"/>
              <a:t>Conduct a 5 year Needs Assessment; update it annually</a:t>
            </a:r>
          </a:p>
          <a:p>
            <a:r>
              <a:rPr lang="en-US" dirty="0"/>
              <a:t>Identify top priority needs</a:t>
            </a:r>
          </a:p>
          <a:p>
            <a:r>
              <a:rPr lang="en-US" dirty="0"/>
              <a:t>Select at least 8 of 15 National Performance Measures tied to top priority needs</a:t>
            </a:r>
          </a:p>
          <a:p>
            <a:r>
              <a:rPr lang="en-US" dirty="0"/>
              <a:t>Develop at least 1 Evidence-Based or Evidence-Informed Strategy measure for each NPM</a:t>
            </a:r>
          </a:p>
          <a:p>
            <a:r>
              <a:rPr lang="en-US" dirty="0"/>
              <a:t>Develop 3-5 State Performance measures</a:t>
            </a:r>
          </a:p>
          <a:p>
            <a:r>
              <a:rPr lang="en-US" dirty="0"/>
              <a:t>Develop &amp; submit annual plan</a:t>
            </a:r>
          </a:p>
        </p:txBody>
      </p:sp>
      <p:sp>
        <p:nvSpPr>
          <p:cNvPr id="4" name="Content Placeholder 3"/>
          <p:cNvSpPr>
            <a:spLocks noGrp="1"/>
          </p:cNvSpPr>
          <p:nvPr>
            <p:ph sz="half" idx="2"/>
          </p:nvPr>
        </p:nvSpPr>
        <p:spPr>
          <a:xfrm>
            <a:off x="5089970" y="1249680"/>
            <a:ext cx="4381690" cy="4791683"/>
          </a:xfrm>
        </p:spPr>
        <p:txBody>
          <a:bodyPr>
            <a:normAutofit lnSpcReduction="10000"/>
          </a:bodyPr>
          <a:lstStyle/>
          <a:p>
            <a:r>
              <a:rPr lang="en-US" dirty="0"/>
              <a:t>Annual Plan Components:</a:t>
            </a:r>
          </a:p>
          <a:p>
            <a:pPr lvl="1"/>
            <a:r>
              <a:rPr lang="en-US" dirty="0"/>
              <a:t>Executive Summary</a:t>
            </a:r>
          </a:p>
          <a:p>
            <a:pPr lvl="1"/>
            <a:r>
              <a:rPr lang="en-US" dirty="0"/>
              <a:t>State Overview</a:t>
            </a:r>
          </a:p>
          <a:p>
            <a:pPr lvl="1"/>
            <a:r>
              <a:rPr lang="en-US" dirty="0"/>
              <a:t>Needs Assessment Update</a:t>
            </a:r>
          </a:p>
          <a:p>
            <a:pPr lvl="1"/>
            <a:r>
              <a:rPr lang="en-US" dirty="0"/>
              <a:t>Linkage of state priorities with NPMs &amp; State Performance/Outcome measures</a:t>
            </a:r>
          </a:p>
          <a:p>
            <a:pPr lvl="1"/>
            <a:r>
              <a:rPr lang="en-US" dirty="0"/>
              <a:t>State Action Plan table</a:t>
            </a:r>
          </a:p>
          <a:p>
            <a:pPr lvl="1"/>
            <a:r>
              <a:rPr lang="en-US" dirty="0"/>
              <a:t>State Action plan narrative by population domain</a:t>
            </a:r>
          </a:p>
          <a:p>
            <a:pPr lvl="1"/>
            <a:r>
              <a:rPr lang="en-US" dirty="0"/>
              <a:t>Other program activities (next page)</a:t>
            </a:r>
          </a:p>
          <a:p>
            <a:pPr lvl="1"/>
            <a:r>
              <a:rPr lang="en-US" dirty="0"/>
              <a:t>Other sections (next page)</a:t>
            </a:r>
          </a:p>
          <a:p>
            <a:pPr lvl="1"/>
            <a:r>
              <a:rPr lang="en-US" dirty="0"/>
              <a:t>Budget narrative</a:t>
            </a:r>
          </a:p>
          <a:p>
            <a:pPr lvl="1"/>
            <a:r>
              <a:rPr lang="en-US" dirty="0"/>
              <a:t>Reporting forms</a:t>
            </a:r>
          </a:p>
        </p:txBody>
      </p:sp>
    </p:spTree>
    <p:extLst>
      <p:ext uri="{BB962C8B-B14F-4D97-AF65-F5344CB8AC3E}">
        <p14:creationId xmlns:p14="http://schemas.microsoft.com/office/powerpoint/2010/main" val="3461995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Other Program Activities</a:t>
            </a:r>
          </a:p>
        </p:txBody>
      </p:sp>
      <p:sp>
        <p:nvSpPr>
          <p:cNvPr id="4" name="Content Placeholder 3"/>
          <p:cNvSpPr>
            <a:spLocks noGrp="1"/>
          </p:cNvSpPr>
          <p:nvPr>
            <p:ph sz="half" idx="2"/>
          </p:nvPr>
        </p:nvSpPr>
        <p:spPr/>
        <p:txBody>
          <a:bodyPr/>
          <a:lstStyle/>
          <a:p>
            <a:r>
              <a:rPr lang="en-US" dirty="0"/>
              <a:t>Partnerships or collaborative roles</a:t>
            </a:r>
          </a:p>
          <a:p>
            <a:r>
              <a:rPr lang="en-US" dirty="0"/>
              <a:t>Infrastructure building activities</a:t>
            </a:r>
          </a:p>
          <a:p>
            <a:r>
              <a:rPr lang="en-US" dirty="0"/>
              <a:t>Activities in which the state is involved but does not have a leading role</a:t>
            </a:r>
          </a:p>
          <a:p>
            <a:r>
              <a:rPr lang="en-US" dirty="0"/>
              <a:t>Note: States are NOT required to complete this section</a:t>
            </a:r>
          </a:p>
        </p:txBody>
      </p:sp>
      <p:sp>
        <p:nvSpPr>
          <p:cNvPr id="6" name="Text Placeholder 5"/>
          <p:cNvSpPr>
            <a:spLocks noGrp="1"/>
          </p:cNvSpPr>
          <p:nvPr>
            <p:ph type="body" sz="quarter" idx="3"/>
          </p:nvPr>
        </p:nvSpPr>
        <p:spPr/>
        <p:txBody>
          <a:bodyPr/>
          <a:lstStyle/>
          <a:p>
            <a:r>
              <a:rPr lang="en-US" dirty="0"/>
              <a:t>Other Sections of Report</a:t>
            </a:r>
          </a:p>
        </p:txBody>
      </p:sp>
      <p:sp>
        <p:nvSpPr>
          <p:cNvPr id="7" name="Content Placeholder 6"/>
          <p:cNvSpPr>
            <a:spLocks noGrp="1"/>
          </p:cNvSpPr>
          <p:nvPr>
            <p:ph sz="quarter" idx="4"/>
          </p:nvPr>
        </p:nvSpPr>
        <p:spPr/>
        <p:txBody>
          <a:bodyPr/>
          <a:lstStyle/>
          <a:p>
            <a:r>
              <a:rPr lang="en-US" dirty="0"/>
              <a:t>MCH Workforce Development</a:t>
            </a:r>
          </a:p>
          <a:p>
            <a:r>
              <a:rPr lang="en-US" dirty="0"/>
              <a:t>MCH Workforce Capacity</a:t>
            </a:r>
          </a:p>
          <a:p>
            <a:r>
              <a:rPr lang="en-US" dirty="0"/>
              <a:t>Family-Consumer Partnerships</a:t>
            </a:r>
          </a:p>
          <a:p>
            <a:r>
              <a:rPr lang="en-US" dirty="0"/>
              <a:t>Health Reform – Title V’s role &amp; activities</a:t>
            </a:r>
          </a:p>
          <a:p>
            <a:r>
              <a:rPr lang="en-US" dirty="0"/>
              <a:t>Emerging issues</a:t>
            </a:r>
          </a:p>
          <a:p>
            <a:r>
              <a:rPr lang="en-US" dirty="0"/>
              <a:t>Public Input Process</a:t>
            </a:r>
          </a:p>
          <a:p>
            <a:r>
              <a:rPr lang="en-US" dirty="0"/>
              <a:t>Technical assistance needs</a:t>
            </a:r>
          </a:p>
          <a:p>
            <a:endParaRPr lang="en-US" dirty="0"/>
          </a:p>
        </p:txBody>
      </p:sp>
      <p:pic>
        <p:nvPicPr>
          <p:cNvPr id="5122" name="Picture 2" descr="Image result for Annual MCH repor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25" y="596502"/>
            <a:ext cx="6534150" cy="127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041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Title V Measurement Framework</a:t>
            </a:r>
          </a:p>
        </p:txBody>
      </p:sp>
      <p:sp>
        <p:nvSpPr>
          <p:cNvPr id="10" name="Content Placeholder 9"/>
          <p:cNvSpPr>
            <a:spLocks noGrp="1"/>
          </p:cNvSpPr>
          <p:nvPr>
            <p:ph idx="1"/>
          </p:nvPr>
        </p:nvSpPr>
        <p:spPr/>
        <p:txBody>
          <a:bodyPr/>
          <a:lstStyle/>
          <a:p>
            <a:r>
              <a:rPr lang="en-US" sz="2200" dirty="0"/>
              <a:t>Evidence-based Strategy Measure </a:t>
            </a:r>
            <a:r>
              <a:rPr lang="en-US" sz="2200" dirty="0">
                <a:sym typeface="Wingdings" panose="05000000000000000000" pitchFamily="2" charset="2"/>
              </a:rPr>
              <a:t> National Performance Measures  National Outcome Measures </a:t>
            </a:r>
          </a:p>
          <a:p>
            <a:endParaRPr lang="en-US" dirty="0">
              <a:sym typeface="Wingdings" panose="05000000000000000000" pitchFamily="2" charset="2"/>
            </a:endParaRPr>
          </a:p>
          <a:p>
            <a:pPr marL="0" indent="0" algn="ctr">
              <a:buNone/>
            </a:pPr>
            <a:r>
              <a:rPr lang="en-US" sz="2400" b="1" dirty="0">
                <a:sym typeface="Wingdings" panose="05000000000000000000" pitchFamily="2" charset="2"/>
              </a:rPr>
              <a:t>LOGIC MODEL</a:t>
            </a:r>
          </a:p>
          <a:p>
            <a:pPr marL="0" indent="0" algn="ctr">
              <a:buNone/>
            </a:pPr>
            <a:endParaRPr lang="en-US" dirty="0">
              <a:sym typeface="Wingdings" panose="05000000000000000000" pitchFamily="2" charset="2"/>
            </a:endParaRPr>
          </a:p>
          <a:p>
            <a:r>
              <a:rPr lang="en-US" sz="2200" dirty="0">
                <a:sym typeface="Wingdings" panose="05000000000000000000" pitchFamily="2" charset="2"/>
              </a:rPr>
              <a:t>Process Inputs/Outputs  Short &amp; Medium Term Outcomes  Long-Term Outcomes</a:t>
            </a:r>
            <a:endParaRPr lang="en-US" sz="2200" dirty="0"/>
          </a:p>
        </p:txBody>
      </p:sp>
    </p:spTree>
    <p:extLst>
      <p:ext uri="{BB962C8B-B14F-4D97-AF65-F5344CB8AC3E}">
        <p14:creationId xmlns:p14="http://schemas.microsoft.com/office/powerpoint/2010/main" val="3292587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Evidence-Based/Informed Strategies</a:t>
            </a:r>
          </a:p>
        </p:txBody>
      </p:sp>
      <p:sp>
        <p:nvSpPr>
          <p:cNvPr id="3" name="Content Placeholder 2"/>
          <p:cNvSpPr>
            <a:spLocks noGrp="1"/>
          </p:cNvSpPr>
          <p:nvPr>
            <p:ph idx="1"/>
          </p:nvPr>
        </p:nvSpPr>
        <p:spPr/>
        <p:txBody>
          <a:bodyPr/>
          <a:lstStyle/>
          <a:p>
            <a:r>
              <a:rPr lang="en-US" sz="2400" dirty="0"/>
              <a:t>Measurable</a:t>
            </a:r>
          </a:p>
          <a:p>
            <a:pPr lvl="1"/>
            <a:r>
              <a:rPr lang="en-US" sz="2000" dirty="0"/>
              <a:t>Data available or planned to be collected</a:t>
            </a:r>
          </a:p>
          <a:p>
            <a:pPr lvl="1"/>
            <a:r>
              <a:rPr lang="en-US" sz="2000" dirty="0"/>
              <a:t>Valid &amp; reliable</a:t>
            </a:r>
          </a:p>
          <a:p>
            <a:pPr lvl="1"/>
            <a:r>
              <a:rPr lang="en-US" sz="2000" dirty="0"/>
              <a:t>Can show incremental change over time</a:t>
            </a:r>
          </a:p>
          <a:p>
            <a:r>
              <a:rPr lang="en-US" sz="2400" dirty="0"/>
              <a:t>Meaningful</a:t>
            </a:r>
          </a:p>
          <a:p>
            <a:pPr lvl="1"/>
            <a:r>
              <a:rPr lang="en-US" sz="2000" dirty="0"/>
              <a:t>Related to NPMP &amp; state priority objectives</a:t>
            </a:r>
          </a:p>
          <a:p>
            <a:pPr lvl="1"/>
            <a:r>
              <a:rPr lang="en-US" sz="2000" dirty="0"/>
              <a:t>Based on or informed by evidence of effective practices</a:t>
            </a:r>
          </a:p>
          <a:p>
            <a:pPr lvl="1"/>
            <a:r>
              <a:rPr lang="en-US" sz="2000" dirty="0"/>
              <a:t>Involve stakeholders for input, feedback, &amp; buy-in</a:t>
            </a:r>
          </a:p>
        </p:txBody>
      </p:sp>
    </p:spTree>
    <p:extLst>
      <p:ext uri="{BB962C8B-B14F-4D97-AF65-F5344CB8AC3E}">
        <p14:creationId xmlns:p14="http://schemas.microsoft.com/office/powerpoint/2010/main" val="3620301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t>National Performance Measure Framework</a:t>
            </a:r>
          </a:p>
        </p:txBody>
      </p:sp>
      <p:sp>
        <p:nvSpPr>
          <p:cNvPr id="4" name="Content Placeholder 3"/>
          <p:cNvSpPr>
            <a:spLocks noGrp="1"/>
          </p:cNvSpPr>
          <p:nvPr>
            <p:ph sz="half" idx="2"/>
          </p:nvPr>
        </p:nvSpPr>
        <p:spPr>
          <a:xfrm>
            <a:off x="677334" y="1978517"/>
            <a:ext cx="4185623" cy="4025526"/>
          </a:xfrm>
        </p:spPr>
        <p:txBody>
          <a:bodyPr>
            <a:noAutofit/>
          </a:bodyPr>
          <a:lstStyle/>
          <a:p>
            <a:r>
              <a:rPr lang="en-US" sz="2000" dirty="0"/>
              <a:t>States should work closely with </a:t>
            </a:r>
            <a:r>
              <a:rPr lang="en-US" sz="2000" i="1" dirty="0"/>
              <a:t>family/consumer partnerships </a:t>
            </a:r>
            <a:r>
              <a:rPr lang="en-US" sz="2000" dirty="0"/>
              <a:t>as they develop the ESMs for their NPMs.  </a:t>
            </a:r>
          </a:p>
          <a:p>
            <a:r>
              <a:rPr lang="en-US" sz="2000" dirty="0"/>
              <a:t>For Purposes of the Title V MCH Services Block Grant Program and the Guidance, Family/ consumer partnership: </a:t>
            </a:r>
            <a:r>
              <a:rPr lang="en-US" sz="2000" b="1" i="1" dirty="0"/>
              <a:t>“The intentional practice of working with families for the ultimate goal of positive outcomes in all areas through the life course.” </a:t>
            </a:r>
            <a:r>
              <a:rPr lang="en-US" sz="2000" dirty="0"/>
              <a:t>(P.6)</a:t>
            </a:r>
          </a:p>
        </p:txBody>
      </p:sp>
      <p:sp>
        <p:nvSpPr>
          <p:cNvPr id="6" name="Content Placeholder 5"/>
          <p:cNvSpPr>
            <a:spLocks noGrp="1"/>
          </p:cNvSpPr>
          <p:nvPr>
            <p:ph sz="quarter" idx="4"/>
          </p:nvPr>
        </p:nvSpPr>
        <p:spPr>
          <a:xfrm>
            <a:off x="5088384" y="2015837"/>
            <a:ext cx="4699852" cy="4426527"/>
          </a:xfrm>
        </p:spPr>
        <p:txBody>
          <a:bodyPr>
            <a:normAutofit lnSpcReduction="10000"/>
          </a:bodyPr>
          <a:lstStyle/>
          <a:p>
            <a:r>
              <a:rPr lang="en-US" sz="2000" b="1" dirty="0"/>
              <a:t>“</a:t>
            </a:r>
            <a:r>
              <a:rPr lang="en-US" sz="2000" b="1" i="1" dirty="0"/>
              <a:t>Family engagement reflects a belief in the value of family leadership at all levels from an individual, community &amp; policy level</a:t>
            </a:r>
            <a:r>
              <a:rPr lang="en-US" sz="2000" b="1" dirty="0"/>
              <a:t>.” </a:t>
            </a:r>
          </a:p>
          <a:p>
            <a:r>
              <a:rPr lang="en-US" sz="2000" dirty="0"/>
              <a:t>Relevant resources include the National Consensus Standards for Systems of Care for CYHCN, released March 2014 report available on the Lucille Packard Website for  Children’s Health. Examples of family/consumer partners for Title V organizations are highlighted on the Family Voices website. (P.6)</a:t>
            </a:r>
          </a:p>
        </p:txBody>
      </p:sp>
    </p:spTree>
    <p:extLst>
      <p:ext uri="{BB962C8B-B14F-4D97-AF65-F5344CB8AC3E}">
        <p14:creationId xmlns:p14="http://schemas.microsoft.com/office/powerpoint/2010/main" val="114205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588818"/>
            <a:ext cx="8596668" cy="1320800"/>
          </a:xfrm>
        </p:spPr>
        <p:txBody>
          <a:bodyPr>
            <a:normAutofit fontScale="90000"/>
          </a:bodyPr>
          <a:lstStyle/>
          <a:p>
            <a:r>
              <a:rPr lang="en-US" dirty="0"/>
              <a:t>Changes to the Application/Annual Report Guidance: Needs Assessment Change </a:t>
            </a:r>
          </a:p>
        </p:txBody>
      </p:sp>
      <p:sp>
        <p:nvSpPr>
          <p:cNvPr id="3" name="Content Placeholder 2"/>
          <p:cNvSpPr>
            <a:spLocks noGrp="1"/>
          </p:cNvSpPr>
          <p:nvPr>
            <p:ph idx="1"/>
          </p:nvPr>
        </p:nvSpPr>
        <p:spPr>
          <a:xfrm>
            <a:off x="677334" y="1981200"/>
            <a:ext cx="8596668" cy="4544291"/>
          </a:xfrm>
        </p:spPr>
        <p:txBody>
          <a:bodyPr>
            <a:noAutofit/>
          </a:bodyPr>
          <a:lstStyle/>
          <a:p>
            <a:r>
              <a:rPr lang="en-US" sz="2000" dirty="0"/>
              <a:t>The Needs Assessment Summary is integrated into the yearly MCH Block Grant Applications/Annual Reports. (p.6)</a:t>
            </a:r>
          </a:p>
          <a:p>
            <a:r>
              <a:rPr lang="en-US" sz="2000" dirty="0"/>
              <a:t>States organize the discussion of their Title V program activities for each of the three legislatively-defined MCH populations:</a:t>
            </a:r>
          </a:p>
          <a:p>
            <a:pPr lvl="1"/>
            <a:r>
              <a:rPr lang="en-US" sz="1800" dirty="0"/>
              <a:t>Preventive and primary care services for pregnant women, mothers, and infants up to age 1</a:t>
            </a:r>
          </a:p>
          <a:p>
            <a:pPr lvl="1"/>
            <a:r>
              <a:rPr lang="en-US" sz="1800" dirty="0"/>
              <a:t>Preventive and primary care services for children; and </a:t>
            </a:r>
          </a:p>
          <a:p>
            <a:pPr lvl="1"/>
            <a:r>
              <a:rPr lang="en-US" sz="1800" dirty="0"/>
              <a:t>Services for CSHCN) in the context of these six identified MCH population health domains.  (p. 6)</a:t>
            </a:r>
          </a:p>
          <a:p>
            <a:r>
              <a:rPr lang="en-US" sz="2000" dirty="0"/>
              <a:t>At least 30% of block grant funds must be spent on children, and at least 30% must be spent on CSHCN</a:t>
            </a:r>
          </a:p>
        </p:txBody>
      </p:sp>
    </p:spTree>
    <p:extLst>
      <p:ext uri="{BB962C8B-B14F-4D97-AF65-F5344CB8AC3E}">
        <p14:creationId xmlns:p14="http://schemas.microsoft.com/office/powerpoint/2010/main" val="3321934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Needs Assessment-Executive Summary </a:t>
            </a:r>
          </a:p>
        </p:txBody>
      </p:sp>
      <p:sp>
        <p:nvSpPr>
          <p:cNvPr id="3" name="Content Placeholder 2"/>
          <p:cNvSpPr>
            <a:spLocks noGrp="1"/>
          </p:cNvSpPr>
          <p:nvPr>
            <p:ph idx="1"/>
          </p:nvPr>
        </p:nvSpPr>
        <p:spPr>
          <a:xfrm>
            <a:off x="509955" y="1765735"/>
            <a:ext cx="9558836" cy="4655847"/>
          </a:xfrm>
        </p:spPr>
        <p:txBody>
          <a:bodyPr/>
          <a:lstStyle/>
          <a:p>
            <a:pPr marL="0" indent="0">
              <a:buNone/>
            </a:pPr>
            <a:r>
              <a:rPr lang="en-US" sz="2200" dirty="0"/>
              <a:t>The Executive Summary briefly describes the key points presented in the states’ Application/Annual Report and include, at a minimum:</a:t>
            </a:r>
          </a:p>
          <a:p>
            <a:r>
              <a:rPr lang="en-US" sz="2000" dirty="0"/>
              <a:t>Emergent needs based on the Five-year/ongoing needs assessment efforts &amp; linked with the Title V program priorities and development of a five-year State Action Plan;</a:t>
            </a:r>
          </a:p>
          <a:p>
            <a:r>
              <a:rPr lang="en-US" sz="2000" dirty="0"/>
              <a:t>Highest ranked priority needs for the state Title V program, including a discussion of key SPMs and ESMs which the state developed to address, respectively, the identified priority needs and selected NPMs; and</a:t>
            </a:r>
          </a:p>
          <a:p>
            <a:r>
              <a:rPr lang="en-US" sz="2000" dirty="0"/>
              <a:t>Accomplishments relative to addressing the identified needs and a plan for the coming year that assures continued progress in achieving the desired health status and performance outcomes (P.7)</a:t>
            </a:r>
          </a:p>
          <a:p>
            <a:endParaRPr lang="en-US" sz="2000" u="sng" dirty="0"/>
          </a:p>
        </p:txBody>
      </p:sp>
    </p:spTree>
    <p:extLst>
      <p:ext uri="{BB962C8B-B14F-4D97-AF65-F5344CB8AC3E}">
        <p14:creationId xmlns:p14="http://schemas.microsoft.com/office/powerpoint/2010/main" val="1973997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Executive Summary</a:t>
            </a:r>
          </a:p>
        </p:txBody>
      </p:sp>
      <p:sp>
        <p:nvSpPr>
          <p:cNvPr id="3" name="Content Placeholder 2"/>
          <p:cNvSpPr>
            <a:spLocks noGrp="1"/>
          </p:cNvSpPr>
          <p:nvPr>
            <p:ph idx="1"/>
          </p:nvPr>
        </p:nvSpPr>
        <p:spPr/>
        <p:txBody>
          <a:bodyPr/>
          <a:lstStyle/>
          <a:p>
            <a:r>
              <a:rPr lang="en-US" sz="2200" dirty="0"/>
              <a:t>In addition to providing a summary overview of the state Title V program and the gains that have been realized relative to the state priority needs, the Executive Summary can serve as a stand-alone document for the state in marketing its Title V programs achievements to other, state, community and </a:t>
            </a:r>
            <a:r>
              <a:rPr lang="en-US" sz="2200" b="1" dirty="0"/>
              <a:t>family agencies </a:t>
            </a:r>
            <a:r>
              <a:rPr lang="en-US" sz="2200" dirty="0"/>
              <a:t>and in </a:t>
            </a:r>
            <a:r>
              <a:rPr lang="en-US" sz="2200" b="1" dirty="0"/>
              <a:t>soliciting programmatic input from families </a:t>
            </a:r>
            <a:r>
              <a:rPr lang="en-US" sz="2200" dirty="0"/>
              <a:t>and other MCH stakeholders.</a:t>
            </a:r>
            <a:r>
              <a:rPr lang="en-US" dirty="0"/>
              <a:t>  (p.7)</a:t>
            </a:r>
            <a:endParaRPr lang="en-US" dirty="0">
              <a:solidFill>
                <a:schemeClr val="accent5"/>
              </a:solidFill>
            </a:endParaRPr>
          </a:p>
        </p:txBody>
      </p:sp>
      <p:pic>
        <p:nvPicPr>
          <p:cNvPr id="4" name="Picture 4" descr="ECMI%27s%2520strategic%2520planning%252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9650" y="5012182"/>
            <a:ext cx="2457450" cy="184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2052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90146"/>
            <a:ext cx="8596668" cy="1310054"/>
          </a:xfrm>
        </p:spPr>
        <p:txBody>
          <a:bodyPr>
            <a:normAutofit fontScale="90000"/>
          </a:bodyPr>
          <a:lstStyle/>
          <a:p>
            <a:r>
              <a:rPr lang="en-US" dirty="0"/>
              <a:t>Five-Year needs Assessment Summary</a:t>
            </a:r>
            <a:br>
              <a:rPr lang="en-US" dirty="0"/>
            </a:br>
            <a:r>
              <a:rPr lang="en-US" dirty="0"/>
              <a:t>iii MCH workforce Development &amp; Capacity </a:t>
            </a:r>
            <a:r>
              <a:rPr lang="en-US" sz="2000" dirty="0"/>
              <a:t>(p.23)</a:t>
            </a:r>
          </a:p>
        </p:txBody>
      </p:sp>
      <p:sp>
        <p:nvSpPr>
          <p:cNvPr id="3" name="Content Placeholder 2"/>
          <p:cNvSpPr>
            <a:spLocks noGrp="1"/>
          </p:cNvSpPr>
          <p:nvPr>
            <p:ph idx="1"/>
          </p:nvPr>
        </p:nvSpPr>
        <p:spPr>
          <a:xfrm>
            <a:off x="266699" y="1732085"/>
            <a:ext cx="9299331" cy="4309277"/>
          </a:xfrm>
        </p:spPr>
        <p:txBody>
          <a:bodyPr/>
          <a:lstStyle/>
          <a:p>
            <a:r>
              <a:rPr lang="en-US" sz="2200" dirty="0"/>
              <a:t>(b) Provide examples of the mechanisms that the state has developed and utilized to promote and provide culturally competent approaches in its service delivery</a:t>
            </a:r>
            <a:r>
              <a:rPr lang="en-US" dirty="0"/>
              <a:t>.</a:t>
            </a:r>
          </a:p>
          <a:p>
            <a:pPr lvl="1"/>
            <a:r>
              <a:rPr lang="en-US" sz="1800" dirty="0"/>
              <a:t>(2) Ensure the provision of training, both in orientation and ongoing professional development, for staff, </a:t>
            </a:r>
            <a:r>
              <a:rPr lang="en-US" sz="1800" i="1" dirty="0"/>
              <a:t>family leaders</a:t>
            </a:r>
            <a:r>
              <a:rPr lang="en-US" sz="1800" dirty="0"/>
              <a:t>, volunteers, contractors and subcontractors in the area of cultural and linguistic competence.</a:t>
            </a:r>
          </a:p>
          <a:p>
            <a:pPr lvl="1"/>
            <a:r>
              <a:rPr lang="en-US" sz="1800" dirty="0"/>
              <a:t>(3) Collaborate with informal community leaders/groups (e.g. natural networks, informal leaders, spiritual leaders, ethnic media and </a:t>
            </a:r>
            <a:r>
              <a:rPr lang="en-US" sz="1800" i="1" dirty="0"/>
              <a:t>family advocacy groups</a:t>
            </a:r>
            <a:r>
              <a:rPr lang="en-US" sz="1800" dirty="0"/>
              <a:t>) and </a:t>
            </a:r>
            <a:r>
              <a:rPr lang="en-US" sz="1800" i="1" dirty="0"/>
              <a:t>families of culturally diverse groups </a:t>
            </a:r>
            <a:r>
              <a:rPr lang="en-US" sz="1800" dirty="0"/>
              <a:t>in needs/assets assessments, program planning, service delivery and evaluation/monitoring/quality improvement activities. </a:t>
            </a:r>
          </a:p>
        </p:txBody>
      </p:sp>
      <p:pic>
        <p:nvPicPr>
          <p:cNvPr id="5" name="Picture 4"/>
          <p:cNvPicPr>
            <a:picLocks noChangeAspect="1"/>
          </p:cNvPicPr>
          <p:nvPr/>
        </p:nvPicPr>
        <p:blipFill>
          <a:blip r:embed="rId2"/>
          <a:stretch>
            <a:fillRect/>
          </a:stretch>
        </p:blipFill>
        <p:spPr>
          <a:xfrm>
            <a:off x="3200400" y="5126353"/>
            <a:ext cx="3284220" cy="2463165"/>
          </a:xfrm>
          <a:prstGeom prst="rect">
            <a:avLst/>
          </a:prstGeom>
        </p:spPr>
      </p:pic>
    </p:spTree>
    <p:extLst>
      <p:ext uri="{BB962C8B-B14F-4D97-AF65-F5344CB8AC3E}">
        <p14:creationId xmlns:p14="http://schemas.microsoft.com/office/powerpoint/2010/main" val="2382697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Maternal &amp; Child Health</a:t>
            </a:r>
          </a:p>
        </p:txBody>
      </p:sp>
      <p:sp>
        <p:nvSpPr>
          <p:cNvPr id="3" name="Content Placeholder 2"/>
          <p:cNvSpPr>
            <a:spLocks noGrp="1"/>
          </p:cNvSpPr>
          <p:nvPr>
            <p:ph sz="half" idx="1"/>
          </p:nvPr>
        </p:nvSpPr>
        <p:spPr>
          <a:xfrm>
            <a:off x="677334" y="1644163"/>
            <a:ext cx="4184035" cy="5213837"/>
          </a:xfrm>
        </p:spPr>
        <p:txBody>
          <a:bodyPr>
            <a:normAutofit/>
          </a:bodyPr>
          <a:lstStyle/>
          <a:p>
            <a:r>
              <a:rPr lang="en-US" sz="2000" dirty="0"/>
              <a:t>1912 Children’s Bureau established within Department of Labor</a:t>
            </a:r>
          </a:p>
          <a:p>
            <a:pPr lvl="1"/>
            <a:r>
              <a:rPr lang="en-US" sz="1800" dirty="0"/>
              <a:t>Based on efforts of advocates such as Lillian Wald, a nurse &amp; founder of the Visiting Nurse professional &amp; NYC Henry Street Settlement</a:t>
            </a:r>
          </a:p>
          <a:p>
            <a:pPr lvl="1"/>
            <a:r>
              <a:rPr lang="en-US" sz="1800" dirty="0"/>
              <a:t>Purpose: to “investigate &amp; report…upon all matters pertaining to the welfare of children &amp; child life among all classes of our people”</a:t>
            </a:r>
          </a:p>
          <a:p>
            <a:endParaRPr lang="en-US" dirty="0"/>
          </a:p>
        </p:txBody>
      </p:sp>
      <p:sp>
        <p:nvSpPr>
          <p:cNvPr id="4" name="Content Placeholder 3"/>
          <p:cNvSpPr>
            <a:spLocks noGrp="1"/>
          </p:cNvSpPr>
          <p:nvPr>
            <p:ph sz="half" idx="2"/>
          </p:nvPr>
        </p:nvSpPr>
        <p:spPr>
          <a:xfrm>
            <a:off x="5089970" y="1644163"/>
            <a:ext cx="4184034" cy="4853352"/>
          </a:xfrm>
        </p:spPr>
        <p:txBody>
          <a:bodyPr>
            <a:normAutofit/>
          </a:bodyPr>
          <a:lstStyle/>
          <a:p>
            <a:r>
              <a:rPr lang="en-US" sz="2000" dirty="0"/>
              <a:t>Focus included</a:t>
            </a:r>
          </a:p>
          <a:p>
            <a:pPr marL="0" indent="0">
              <a:buNone/>
            </a:pPr>
            <a:endParaRPr lang="en-US" sz="2000" dirty="0"/>
          </a:p>
          <a:p>
            <a:pPr lvl="1">
              <a:lnSpc>
                <a:spcPct val="120000"/>
              </a:lnSpc>
              <a:spcBef>
                <a:spcPts val="0"/>
              </a:spcBef>
            </a:pPr>
            <a:r>
              <a:rPr lang="en-US" sz="1800" dirty="0"/>
              <a:t>Health &amp; education </a:t>
            </a:r>
          </a:p>
          <a:p>
            <a:pPr marL="457200" lvl="1" indent="0">
              <a:lnSpc>
                <a:spcPct val="120000"/>
              </a:lnSpc>
              <a:spcBef>
                <a:spcPts val="0"/>
              </a:spcBef>
              <a:buNone/>
            </a:pPr>
            <a:endParaRPr lang="en-US" sz="1800" dirty="0"/>
          </a:p>
          <a:p>
            <a:pPr lvl="1">
              <a:lnSpc>
                <a:spcPct val="120000"/>
              </a:lnSpc>
              <a:spcBef>
                <a:spcPts val="0"/>
              </a:spcBef>
            </a:pPr>
            <a:r>
              <a:rPr lang="en-US" sz="1800" dirty="0"/>
              <a:t>Social and Economic Issues</a:t>
            </a:r>
          </a:p>
          <a:p>
            <a:pPr marL="457200" lvl="1" indent="0">
              <a:lnSpc>
                <a:spcPct val="120000"/>
              </a:lnSpc>
              <a:spcBef>
                <a:spcPts val="0"/>
              </a:spcBef>
              <a:buNone/>
            </a:pPr>
            <a:r>
              <a:rPr lang="en-US" sz="1800" dirty="0"/>
              <a:t> </a:t>
            </a:r>
          </a:p>
          <a:p>
            <a:pPr lvl="1">
              <a:lnSpc>
                <a:spcPct val="120000"/>
              </a:lnSpc>
              <a:spcBef>
                <a:spcPts val="0"/>
              </a:spcBef>
            </a:pPr>
            <a:r>
              <a:rPr lang="en-US" sz="1800" dirty="0"/>
              <a:t>Labor &amp; Justice</a:t>
            </a:r>
          </a:p>
        </p:txBody>
      </p:sp>
      <p:pic>
        <p:nvPicPr>
          <p:cNvPr id="1026" name="Picture 2" descr="HRSA-MCHB">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6875" y="4638675"/>
            <a:ext cx="2762250" cy="81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317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Five-Year needs Assessment Summary</a:t>
            </a:r>
            <a:br>
              <a:rPr lang="en-US" dirty="0"/>
            </a:br>
            <a:r>
              <a:rPr lang="en-US" dirty="0"/>
              <a:t>iii MCH workforce Development &amp; Capacity </a:t>
            </a:r>
            <a:r>
              <a:rPr lang="en-US" sz="2000" dirty="0"/>
              <a:t>(p.26)</a:t>
            </a:r>
            <a:endParaRPr lang="en-US" dirty="0"/>
          </a:p>
        </p:txBody>
      </p:sp>
      <p:sp>
        <p:nvSpPr>
          <p:cNvPr id="3" name="Content Placeholder 2"/>
          <p:cNvSpPr>
            <a:spLocks noGrp="1"/>
          </p:cNvSpPr>
          <p:nvPr>
            <p:ph idx="1"/>
          </p:nvPr>
        </p:nvSpPr>
        <p:spPr/>
        <p:txBody>
          <a:bodyPr/>
          <a:lstStyle/>
          <a:p>
            <a:pPr marL="0" indent="0">
              <a:buNone/>
            </a:pPr>
            <a:r>
              <a:rPr lang="en-US" sz="2200" dirty="0"/>
              <a:t>C. State Selected Priorities</a:t>
            </a:r>
          </a:p>
          <a:p>
            <a:r>
              <a:rPr lang="en-US" sz="2000" dirty="0"/>
              <a:t>List the seven to ten highest priority needs they identified based on the finding of the Five-Year Needs Assessment (Form 9).</a:t>
            </a:r>
          </a:p>
          <a:p>
            <a:r>
              <a:rPr lang="en-US" sz="2000" dirty="0"/>
              <a:t>Provide a rationale for how these priority needs were determined. </a:t>
            </a:r>
            <a:r>
              <a:rPr lang="en-US" sz="2000" i="1" dirty="0"/>
              <a:t>This rationale should include pertinent discussion on other priority needs that were strongly considered by the state and its stakeholders and why these needs were not included among the final priority list</a:t>
            </a:r>
            <a:r>
              <a:rPr lang="en-US" sz="2000" dirty="0"/>
              <a:t>.</a:t>
            </a:r>
          </a:p>
          <a:p>
            <a:r>
              <a:rPr lang="en-US" sz="2000" dirty="0"/>
              <a:t>Describe the methodologies that were used for ranking the broad set of defined needs and the process for selecting its final seven to ten priorities.</a:t>
            </a:r>
          </a:p>
          <a:p>
            <a:endParaRPr lang="en-US" dirty="0"/>
          </a:p>
          <a:p>
            <a:endParaRPr lang="en-US" dirty="0"/>
          </a:p>
        </p:txBody>
      </p:sp>
    </p:spTree>
    <p:extLst>
      <p:ext uri="{BB962C8B-B14F-4D97-AF65-F5344CB8AC3E}">
        <p14:creationId xmlns:p14="http://schemas.microsoft.com/office/powerpoint/2010/main" val="3973033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Five-Year needs Assessment Summary</a:t>
            </a:r>
            <a:br>
              <a:rPr lang="en-US" dirty="0"/>
            </a:br>
            <a:r>
              <a:rPr lang="en-US" dirty="0"/>
              <a:t>iii MCH workforce Development &amp; Capacity </a:t>
            </a:r>
            <a:r>
              <a:rPr lang="en-US" sz="2000" dirty="0"/>
              <a:t>(p.23-24)</a:t>
            </a:r>
            <a:endParaRPr lang="en-US" dirty="0"/>
          </a:p>
        </p:txBody>
      </p:sp>
      <p:sp>
        <p:nvSpPr>
          <p:cNvPr id="3" name="Content Placeholder 2"/>
          <p:cNvSpPr>
            <a:spLocks noGrp="1"/>
          </p:cNvSpPr>
          <p:nvPr>
            <p:ph idx="1"/>
          </p:nvPr>
        </p:nvSpPr>
        <p:spPr/>
        <p:txBody>
          <a:bodyPr>
            <a:normAutofit/>
          </a:bodyPr>
          <a:lstStyle/>
          <a:p>
            <a:pPr marL="0" indent="0">
              <a:buNone/>
            </a:pPr>
            <a:r>
              <a:rPr lang="en-US" sz="2200" dirty="0"/>
              <a:t>C. Partnerships, Collaboration and Coordination</a:t>
            </a:r>
          </a:p>
          <a:p>
            <a:r>
              <a:rPr lang="en-US" dirty="0"/>
              <a:t>Describe relevant organizational relationships which serve the legislatively-defined MCH populations and contribute to, or expand, the capacity and reach of the State Title V and CSHCN programs.</a:t>
            </a:r>
          </a:p>
          <a:p>
            <a:r>
              <a:rPr lang="en-US" dirty="0"/>
              <a:t>Focus on the partnerships, collaborations, and cross-program coordination established by the state Title V program with public and private sector entities: federal, state &amp; local government programs, Tribes, Tribal Organizations, &amp; Urban Indian organizations, </a:t>
            </a:r>
            <a:r>
              <a:rPr lang="en-US" i="1" dirty="0"/>
              <a:t>families/consumers</a:t>
            </a:r>
            <a:r>
              <a:rPr lang="en-US" dirty="0"/>
              <a:t>; primary care associations, tertiary care facilities’ academia and other primary and public health organizations across the state that address the priority needs of the MCH population but are not funded by the state Title V program. </a:t>
            </a:r>
          </a:p>
        </p:txBody>
      </p:sp>
    </p:spTree>
    <p:extLst>
      <p:ext uri="{BB962C8B-B14F-4D97-AF65-F5344CB8AC3E}">
        <p14:creationId xmlns:p14="http://schemas.microsoft.com/office/powerpoint/2010/main" val="20759881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Five-Year needs Assessment Summary</a:t>
            </a:r>
            <a:br>
              <a:rPr lang="en-US" dirty="0"/>
            </a:br>
            <a:r>
              <a:rPr lang="en-US" dirty="0"/>
              <a:t>iii MCH workforce Development &amp; Capacity   </a:t>
            </a:r>
            <a:r>
              <a:rPr lang="en-US" sz="2000" dirty="0"/>
              <a:t>(p.24-25)</a:t>
            </a:r>
            <a:endParaRPr lang="en-US" dirty="0"/>
          </a:p>
        </p:txBody>
      </p:sp>
      <p:sp>
        <p:nvSpPr>
          <p:cNvPr id="3" name="Content Placeholder 2"/>
          <p:cNvSpPr>
            <a:spLocks noGrp="1"/>
          </p:cNvSpPr>
          <p:nvPr>
            <p:ph idx="1"/>
          </p:nvPr>
        </p:nvSpPr>
        <p:spPr/>
        <p:txBody>
          <a:bodyPr/>
          <a:lstStyle/>
          <a:p>
            <a:pPr marL="0" indent="0">
              <a:buNone/>
            </a:pPr>
            <a:r>
              <a:rPr lang="en-US" dirty="0"/>
              <a:t>In reporting on the Title V programs ongoing commitment and efforts to build sustain and expand partnerships, to work collaboratively and to coordinate relationships with such programs as: (out of the 10 points vii. and ix. Involve family/consumers. (p.25)</a:t>
            </a:r>
          </a:p>
          <a:p>
            <a:r>
              <a:rPr lang="en-US" dirty="0"/>
              <a:t>Vii. Tribes, Tribal Organizations and Urban Indian Organizations</a:t>
            </a:r>
          </a:p>
          <a:p>
            <a:r>
              <a:rPr lang="en-US" dirty="0"/>
              <a:t>ix. </a:t>
            </a:r>
            <a:r>
              <a:rPr lang="en-US" i="1" dirty="0"/>
              <a:t>Family/consumer partnership and leadership programs</a:t>
            </a:r>
          </a:p>
        </p:txBody>
      </p:sp>
      <p:pic>
        <p:nvPicPr>
          <p:cNvPr id="4" name="Picture 2" descr="COCC Memb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7975" y="4460082"/>
            <a:ext cx="3095625" cy="2321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325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54978"/>
            <a:ext cx="8596668" cy="1424354"/>
          </a:xfrm>
        </p:spPr>
        <p:txBody>
          <a:bodyPr>
            <a:normAutofit fontScale="90000"/>
          </a:bodyPr>
          <a:lstStyle/>
          <a:p>
            <a:r>
              <a:rPr lang="en-US" dirty="0"/>
              <a:t>Five-Year needs Assessment Summary</a:t>
            </a:r>
            <a:br>
              <a:rPr lang="en-US" dirty="0"/>
            </a:br>
            <a:r>
              <a:rPr lang="en-US" dirty="0"/>
              <a:t>iii MCH workforce Development &amp; Capacity   </a:t>
            </a:r>
            <a:r>
              <a:rPr lang="en-US" sz="2000" dirty="0"/>
              <a:t>(p.25)</a:t>
            </a:r>
            <a:endParaRPr lang="en-US" dirty="0"/>
          </a:p>
        </p:txBody>
      </p:sp>
      <p:sp>
        <p:nvSpPr>
          <p:cNvPr id="3" name="Content Placeholder 2"/>
          <p:cNvSpPr>
            <a:spLocks noGrp="1"/>
          </p:cNvSpPr>
          <p:nvPr>
            <p:ph idx="1"/>
          </p:nvPr>
        </p:nvSpPr>
        <p:spPr>
          <a:xfrm>
            <a:off x="378069" y="1679333"/>
            <a:ext cx="8895933" cy="4362030"/>
          </a:xfrm>
        </p:spPr>
        <p:txBody>
          <a:bodyPr>
            <a:normAutofit/>
          </a:bodyPr>
          <a:lstStyle/>
          <a:p>
            <a:pPr marL="0" indent="0">
              <a:buNone/>
            </a:pPr>
            <a:r>
              <a:rPr lang="en-US" sz="2200" dirty="0"/>
              <a:t>Include qualitative and quantitative information on their established </a:t>
            </a:r>
            <a:r>
              <a:rPr lang="en-US" sz="2200" i="1" dirty="0"/>
              <a:t>family/consumer partnerships</a:t>
            </a:r>
            <a:r>
              <a:rPr lang="en-US" dirty="0"/>
              <a:t>.</a:t>
            </a:r>
          </a:p>
          <a:p>
            <a:r>
              <a:rPr lang="en-US" sz="2000" i="1" dirty="0" err="1"/>
              <a:t>i</a:t>
            </a:r>
            <a:r>
              <a:rPr lang="en-US" sz="2000" i="1" dirty="0"/>
              <a:t>. Nature &amp; substance of the established family/consumer partnership; </a:t>
            </a:r>
          </a:p>
          <a:p>
            <a:r>
              <a:rPr lang="en-US" sz="2000" i="1" dirty="0"/>
              <a:t>ii. Diversity of members engaged in the family/consumer partnership;</a:t>
            </a:r>
          </a:p>
          <a:p>
            <a:r>
              <a:rPr lang="en-US" sz="2000" i="1" dirty="0"/>
              <a:t>iii. Number of families/consumers engaged in the family/consumer partnership, the degree of their engagement, the compensation that is provided to them and the number of family/consumers that were trained on MCH core competencies</a:t>
            </a:r>
            <a:r>
              <a:rPr lang="en-US" sz="2000" dirty="0"/>
              <a:t>;</a:t>
            </a:r>
          </a:p>
        </p:txBody>
      </p:sp>
      <p:pic>
        <p:nvPicPr>
          <p:cNvPr id="4" name="Picture 1031" descr="FSC-_Staff_139"/>
          <p:cNvPicPr>
            <a:picLocks noChangeAspect="1" noChangeArrowheads="1"/>
          </p:cNvPicPr>
          <p:nvPr/>
        </p:nvPicPr>
        <p:blipFill>
          <a:blip r:embed="rId2" cstate="print"/>
          <a:srcRect/>
          <a:stretch>
            <a:fillRect/>
          </a:stretch>
        </p:blipFill>
        <p:spPr>
          <a:xfrm>
            <a:off x="4029075" y="5130999"/>
            <a:ext cx="2816224" cy="1584126"/>
          </a:xfrm>
          <a:prstGeom prst="rect">
            <a:avLst/>
          </a:prstGeom>
          <a:noFill/>
        </p:spPr>
      </p:pic>
    </p:spTree>
    <p:extLst>
      <p:ext uri="{BB962C8B-B14F-4D97-AF65-F5344CB8AC3E}">
        <p14:creationId xmlns:p14="http://schemas.microsoft.com/office/powerpoint/2010/main" val="28004312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13238"/>
            <a:ext cx="8596668" cy="1274885"/>
          </a:xfrm>
        </p:spPr>
        <p:txBody>
          <a:bodyPr>
            <a:normAutofit fontScale="90000"/>
          </a:bodyPr>
          <a:lstStyle/>
          <a:p>
            <a:r>
              <a:rPr lang="en-US" dirty="0"/>
              <a:t>Five-Year needs Assessment Summary</a:t>
            </a:r>
            <a:br>
              <a:rPr lang="en-US" dirty="0"/>
            </a:br>
            <a:r>
              <a:rPr lang="en-US" dirty="0"/>
              <a:t>iii MCH workforce Development &amp; Capacity   </a:t>
            </a:r>
            <a:r>
              <a:rPr lang="en-US" sz="2000" dirty="0"/>
              <a:t>(p.25)</a:t>
            </a:r>
            <a:endParaRPr lang="en-US" dirty="0"/>
          </a:p>
        </p:txBody>
      </p:sp>
      <p:sp>
        <p:nvSpPr>
          <p:cNvPr id="3" name="Content Placeholder 2"/>
          <p:cNvSpPr>
            <a:spLocks noGrp="1"/>
          </p:cNvSpPr>
          <p:nvPr>
            <p:ph idx="1"/>
          </p:nvPr>
        </p:nvSpPr>
        <p:spPr>
          <a:xfrm>
            <a:off x="677334" y="1916723"/>
            <a:ext cx="8596668" cy="4124639"/>
          </a:xfrm>
        </p:spPr>
        <p:txBody>
          <a:bodyPr/>
          <a:lstStyle/>
          <a:p>
            <a:r>
              <a:rPr lang="en-US" sz="2000" i="1" dirty="0"/>
              <a:t>iv. Evidence and range of issues being addressed through the family/consumer partnership;</a:t>
            </a:r>
          </a:p>
          <a:p>
            <a:r>
              <a:rPr lang="en-US" sz="2000" i="1" dirty="0"/>
              <a:t>v. Impact of family/consumer partnership on programs and policies, including the development of promising practices and;</a:t>
            </a:r>
          </a:p>
          <a:p>
            <a:r>
              <a:rPr lang="en-US" sz="2000" i="1" dirty="0"/>
              <a:t>vi. Description of the state’s efforts to build and strengthen family consumer partnerships for all MCH populations, including CSHCN</a:t>
            </a:r>
          </a:p>
          <a:p>
            <a:endParaRPr lang="en-US" i="1" dirty="0"/>
          </a:p>
        </p:txBody>
      </p:sp>
      <p:pic>
        <p:nvPicPr>
          <p:cNvPr id="4" name="Picture 8" descr="MANITAS POR AUTISMO 001"/>
          <p:cNvPicPr>
            <a:picLocks noChangeAspect="1" noChangeArrowheads="1"/>
          </p:cNvPicPr>
          <p:nvPr/>
        </p:nvPicPr>
        <p:blipFill>
          <a:blip r:embed="rId2" cstate="print"/>
          <a:srcRect/>
          <a:stretch>
            <a:fillRect/>
          </a:stretch>
        </p:blipFill>
        <p:spPr>
          <a:xfrm>
            <a:off x="3400425" y="4528472"/>
            <a:ext cx="2397125" cy="2109295"/>
          </a:xfrm>
          <a:prstGeom prst="rect">
            <a:avLst/>
          </a:prstGeom>
          <a:noFill/>
        </p:spPr>
      </p:pic>
    </p:spTree>
    <p:extLst>
      <p:ext uri="{BB962C8B-B14F-4D97-AF65-F5344CB8AC3E}">
        <p14:creationId xmlns:p14="http://schemas.microsoft.com/office/powerpoint/2010/main" val="2375949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Five-Year needs Assessment Summary</a:t>
            </a:r>
            <a:br>
              <a:rPr lang="en-US" dirty="0"/>
            </a:br>
            <a:r>
              <a:rPr lang="en-US" dirty="0"/>
              <a:t>iii MCH workforce Development &amp; Capacity </a:t>
            </a:r>
            <a:r>
              <a:rPr lang="en-US" sz="2000" dirty="0"/>
              <a:t>(p.26)</a:t>
            </a:r>
            <a:endParaRPr lang="en-US" dirty="0"/>
          </a:p>
        </p:txBody>
      </p:sp>
      <p:sp>
        <p:nvSpPr>
          <p:cNvPr id="3" name="Content Placeholder 2"/>
          <p:cNvSpPr>
            <a:spLocks noGrp="1"/>
          </p:cNvSpPr>
          <p:nvPr>
            <p:ph idx="1"/>
          </p:nvPr>
        </p:nvSpPr>
        <p:spPr>
          <a:xfrm>
            <a:off x="518746" y="2160589"/>
            <a:ext cx="8755256" cy="3880773"/>
          </a:xfrm>
        </p:spPr>
        <p:txBody>
          <a:bodyPr/>
          <a:lstStyle/>
          <a:p>
            <a:r>
              <a:rPr lang="en-US" sz="2000" dirty="0"/>
              <a:t>Discuss factors that have contributed to changes in the priority needs since the previous five-year reporting cycle and note if priorities were:</a:t>
            </a:r>
          </a:p>
          <a:p>
            <a:pPr marL="0" indent="0">
              <a:buNone/>
            </a:pPr>
            <a:r>
              <a:rPr lang="en-US" sz="2000" dirty="0"/>
              <a:t>	(1) Continued. </a:t>
            </a:r>
          </a:p>
          <a:p>
            <a:pPr marL="0" indent="0">
              <a:buNone/>
            </a:pPr>
            <a:r>
              <a:rPr lang="en-US" sz="2000" dirty="0"/>
              <a:t>	(2) Replaced; or</a:t>
            </a:r>
          </a:p>
          <a:p>
            <a:pPr marL="0" indent="0">
              <a:buNone/>
            </a:pPr>
            <a:r>
              <a:rPr lang="en-US" sz="2000" dirty="0"/>
              <a:t>	(3) Added. </a:t>
            </a:r>
          </a:p>
          <a:p>
            <a:pPr marL="0" indent="0">
              <a:buNone/>
            </a:pPr>
            <a:endParaRPr lang="en-US" sz="2000" dirty="0"/>
          </a:p>
          <a:p>
            <a:pPr marL="0" indent="0">
              <a:buNone/>
            </a:pPr>
            <a:endParaRPr lang="en-US" sz="2000" dirty="0"/>
          </a:p>
          <a:p>
            <a:pPr marL="0" indent="0">
              <a:buNone/>
            </a:pPr>
            <a:r>
              <a:rPr lang="en-US" sz="2000" dirty="0"/>
              <a:t>For each priority need the state should 	discuss 	why a priority need was continued, replaced or added.</a:t>
            </a:r>
          </a:p>
        </p:txBody>
      </p:sp>
      <p:pic>
        <p:nvPicPr>
          <p:cNvPr id="2052" name="Picture 4" descr="Image result for prioritie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818" y="3114675"/>
            <a:ext cx="2519157" cy="1678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9579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568036"/>
            <a:ext cx="8596668" cy="1320800"/>
          </a:xfrm>
        </p:spPr>
        <p:txBody>
          <a:bodyPr/>
          <a:lstStyle/>
          <a:p>
            <a:r>
              <a:rPr lang="en-US" dirty="0"/>
              <a:t>Family/Consumer Partnership (p.33)</a:t>
            </a:r>
          </a:p>
        </p:txBody>
      </p:sp>
      <p:sp>
        <p:nvSpPr>
          <p:cNvPr id="3" name="Content Placeholder 2"/>
          <p:cNvSpPr>
            <a:spLocks noGrp="1"/>
          </p:cNvSpPr>
          <p:nvPr>
            <p:ph idx="1"/>
          </p:nvPr>
        </p:nvSpPr>
        <p:spPr>
          <a:xfrm>
            <a:off x="677334" y="1714501"/>
            <a:ext cx="8596668" cy="4326862"/>
          </a:xfrm>
        </p:spPr>
        <p:txBody>
          <a:bodyPr>
            <a:normAutofit/>
          </a:bodyPr>
          <a:lstStyle/>
          <a:p>
            <a:r>
              <a:rPr lang="en-US" sz="2000" dirty="0"/>
              <a:t>Include a description of the state’s efforts and initiatives to </a:t>
            </a:r>
            <a:r>
              <a:rPr lang="en-US" sz="2000" i="1" dirty="0"/>
              <a:t>build and strengthen family/consumer partnerships for all MCH populations</a:t>
            </a:r>
            <a:r>
              <a:rPr lang="en-US" sz="2000" dirty="0"/>
              <a:t>, to assure cultural and linguistic competence, &amp; to promote health equity in the work of the of the state Title V program. </a:t>
            </a:r>
          </a:p>
          <a:p>
            <a:pPr lvl="1"/>
            <a:r>
              <a:rPr lang="en-US" sz="1800" dirty="0"/>
              <a:t>Family/consumer partnership is “the intentional practice of working with families for the ultimate goal of positive outcomes in all areas through the life course.” </a:t>
            </a:r>
          </a:p>
        </p:txBody>
      </p:sp>
      <p:pic>
        <p:nvPicPr>
          <p:cNvPr id="4" name="Picture 5" descr="IMG_32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7886" y="4394159"/>
            <a:ext cx="158496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mari_parent_LH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334" y="4712102"/>
            <a:ext cx="1468755" cy="114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fp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6756" y="5159423"/>
            <a:ext cx="1546668" cy="1153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5220" y="5319982"/>
            <a:ext cx="1496045" cy="1103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famil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1324" y="4212189"/>
            <a:ext cx="1330816" cy="119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8197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Family/Consumer Partnership </a:t>
            </a:r>
            <a:br>
              <a:rPr lang="en-US" dirty="0"/>
            </a:br>
            <a:r>
              <a:rPr lang="en-US" sz="2400" dirty="0"/>
              <a:t>(p.33-34)</a:t>
            </a:r>
          </a:p>
        </p:txBody>
      </p:sp>
      <p:sp>
        <p:nvSpPr>
          <p:cNvPr id="3" name="Content Placeholder 2"/>
          <p:cNvSpPr>
            <a:spLocks noGrp="1"/>
          </p:cNvSpPr>
          <p:nvPr>
            <p:ph idx="1"/>
          </p:nvPr>
        </p:nvSpPr>
        <p:spPr>
          <a:xfrm>
            <a:off x="677334" y="2160589"/>
            <a:ext cx="8596668" cy="4614284"/>
          </a:xfrm>
        </p:spPr>
        <p:txBody>
          <a:bodyPr>
            <a:normAutofit/>
          </a:bodyPr>
          <a:lstStyle/>
          <a:p>
            <a:pPr marL="0" indent="0">
              <a:buNone/>
            </a:pPr>
            <a:r>
              <a:rPr lang="en-US" dirty="0"/>
              <a:t>Family engagement reflects a belief in the value of the family leadership at all levels from an individual, community and policy level.” States will describe efforts to support </a:t>
            </a:r>
            <a:r>
              <a:rPr lang="en-US" i="1" dirty="0"/>
              <a:t>Family/Consumer Partnerships</a:t>
            </a:r>
            <a:r>
              <a:rPr lang="en-US" dirty="0"/>
              <a:t>, including family/consumer engagement in the following strategies and activities:</a:t>
            </a:r>
          </a:p>
          <a:p>
            <a:r>
              <a:rPr lang="en-US" sz="2000" dirty="0"/>
              <a:t>Advisory Committees; </a:t>
            </a:r>
          </a:p>
          <a:p>
            <a:r>
              <a:rPr lang="en-US" sz="2000" dirty="0"/>
              <a:t>Strategic and Program Planning;</a:t>
            </a:r>
          </a:p>
          <a:p>
            <a:r>
              <a:rPr lang="en-US" sz="2000" dirty="0"/>
              <a:t>Quality Improvement</a:t>
            </a:r>
          </a:p>
          <a:p>
            <a:r>
              <a:rPr lang="en-US" sz="2000" dirty="0"/>
              <a:t>Workforce Development</a:t>
            </a:r>
          </a:p>
          <a:p>
            <a:r>
              <a:rPr lang="en-US" sz="2000" dirty="0"/>
              <a:t>Block Grant Development and Review</a:t>
            </a:r>
          </a:p>
          <a:p>
            <a:r>
              <a:rPr lang="en-US" sz="2000" dirty="0"/>
              <a:t>Materials Development; and</a:t>
            </a:r>
          </a:p>
          <a:p>
            <a:r>
              <a:rPr lang="en-US" sz="2000" dirty="0"/>
              <a:t>Advocacy.</a:t>
            </a:r>
          </a:p>
          <a:p>
            <a:endParaRPr lang="en-US" dirty="0"/>
          </a:p>
          <a:p>
            <a:endParaRPr lang="en-US" dirty="0"/>
          </a:p>
        </p:txBody>
      </p:sp>
      <p:pic>
        <p:nvPicPr>
          <p:cNvPr id="4" name="Picture 7" descr="1017200707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3895725"/>
            <a:ext cx="2514600" cy="167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5599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Input [section 505a] </a:t>
            </a:r>
            <a:br>
              <a:rPr lang="en-US" dirty="0"/>
            </a:br>
            <a:r>
              <a:rPr lang="en-US" sz="2400" dirty="0"/>
              <a:t>(p.34)</a:t>
            </a:r>
          </a:p>
        </p:txBody>
      </p:sp>
      <p:sp>
        <p:nvSpPr>
          <p:cNvPr id="3" name="Content Placeholder 2"/>
          <p:cNvSpPr>
            <a:spLocks noGrp="1"/>
          </p:cNvSpPr>
          <p:nvPr>
            <p:ph idx="1"/>
          </p:nvPr>
        </p:nvSpPr>
        <p:spPr>
          <a:xfrm>
            <a:off x="677334" y="1732086"/>
            <a:ext cx="8596668" cy="3640014"/>
          </a:xfrm>
        </p:spPr>
        <p:txBody>
          <a:bodyPr>
            <a:normAutofit/>
          </a:bodyPr>
          <a:lstStyle/>
          <a:p>
            <a:r>
              <a:rPr lang="en-US" sz="2400" dirty="0"/>
              <a:t>In its Application/Annual Report, the state shall describe:</a:t>
            </a:r>
          </a:p>
          <a:p>
            <a:pPr lvl="1"/>
            <a:r>
              <a:rPr lang="en-US" sz="2200" dirty="0"/>
              <a:t>The process for making the Application/Annual Report available to the public for comment during its development and after its transmittal</a:t>
            </a:r>
          </a:p>
          <a:p>
            <a:pPr lvl="1"/>
            <a:r>
              <a:rPr lang="en-US" sz="2200" dirty="0"/>
              <a:t>The number and nature of the comments received and how they were addressed</a:t>
            </a:r>
          </a:p>
        </p:txBody>
      </p:sp>
      <p:pic>
        <p:nvPicPr>
          <p:cNvPr id="4" name="Picture 3"/>
          <p:cNvPicPr>
            <a:picLocks noChangeAspect="1"/>
          </p:cNvPicPr>
          <p:nvPr/>
        </p:nvPicPr>
        <p:blipFill>
          <a:blip r:embed="rId2"/>
          <a:stretch>
            <a:fillRect/>
          </a:stretch>
        </p:blipFill>
        <p:spPr>
          <a:xfrm>
            <a:off x="4457700" y="3943349"/>
            <a:ext cx="3581400" cy="2686050"/>
          </a:xfrm>
          <a:prstGeom prst="rect">
            <a:avLst/>
          </a:prstGeom>
        </p:spPr>
      </p:pic>
    </p:spTree>
    <p:extLst>
      <p:ext uri="{BB962C8B-B14F-4D97-AF65-F5344CB8AC3E}">
        <p14:creationId xmlns:p14="http://schemas.microsoft.com/office/powerpoint/2010/main" val="14377886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19100"/>
            <a:ext cx="8596668" cy="1162050"/>
          </a:xfrm>
        </p:spPr>
        <p:txBody>
          <a:bodyPr>
            <a:normAutofit/>
          </a:bodyPr>
          <a:lstStyle/>
          <a:p>
            <a:r>
              <a:rPr lang="en-US" dirty="0"/>
              <a:t>Public Input [section 505a] </a:t>
            </a:r>
            <a:br>
              <a:rPr lang="en-US" dirty="0"/>
            </a:br>
            <a:r>
              <a:rPr lang="en-US" sz="2200" dirty="0"/>
              <a:t>(p.35)</a:t>
            </a:r>
          </a:p>
        </p:txBody>
      </p:sp>
      <p:sp>
        <p:nvSpPr>
          <p:cNvPr id="3" name="Content Placeholder 2"/>
          <p:cNvSpPr>
            <a:spLocks noGrp="1"/>
          </p:cNvSpPr>
          <p:nvPr>
            <p:ph idx="1"/>
          </p:nvPr>
        </p:nvSpPr>
        <p:spPr>
          <a:xfrm>
            <a:off x="677334" y="1590675"/>
            <a:ext cx="8596668" cy="4450688"/>
          </a:xfrm>
        </p:spPr>
        <p:txBody>
          <a:bodyPr>
            <a:normAutofit fontScale="92500" lnSpcReduction="20000"/>
          </a:bodyPr>
          <a:lstStyle/>
          <a:p>
            <a:pPr marL="0" indent="0">
              <a:buNone/>
            </a:pPr>
            <a:r>
              <a:rPr lang="en-US" sz="2000" dirty="0"/>
              <a:t>The state should clearly identify </a:t>
            </a:r>
            <a:r>
              <a:rPr lang="en-US" sz="2000" i="1" dirty="0"/>
              <a:t>specific activities for engaging families and other stakeholders </a:t>
            </a:r>
            <a:r>
              <a:rPr lang="en-US" sz="2000" dirty="0"/>
              <a:t>prior to, during and after the Application process. Such activities may include:</a:t>
            </a:r>
          </a:p>
          <a:p>
            <a:r>
              <a:rPr lang="en-US" sz="2000" dirty="0"/>
              <a:t>Public Hearings</a:t>
            </a:r>
          </a:p>
          <a:p>
            <a:r>
              <a:rPr lang="en-US" sz="2000" dirty="0"/>
              <a:t>Advisory Council Review</a:t>
            </a:r>
          </a:p>
          <a:p>
            <a:r>
              <a:rPr lang="en-US" sz="2000" dirty="0"/>
              <a:t>Web Posting</a:t>
            </a:r>
          </a:p>
          <a:p>
            <a:r>
              <a:rPr lang="en-US" sz="2000" dirty="0"/>
              <a:t>Social Media</a:t>
            </a:r>
          </a:p>
          <a:p>
            <a:r>
              <a:rPr lang="en-US" sz="2000" dirty="0"/>
              <a:t>Public notices</a:t>
            </a:r>
          </a:p>
          <a:p>
            <a:r>
              <a:rPr lang="en-US" sz="2000" dirty="0"/>
              <a:t>Other use of media</a:t>
            </a:r>
          </a:p>
          <a:p>
            <a:r>
              <a:rPr lang="en-US" sz="2000" dirty="0"/>
              <a:t>Outreach to specific stakeholders</a:t>
            </a:r>
          </a:p>
          <a:p>
            <a:pPr marL="0" indent="0">
              <a:buNone/>
            </a:pPr>
            <a:r>
              <a:rPr lang="en-US" sz="2000" dirty="0"/>
              <a:t>Further information regarding public input can be found by opening the section titled “Technical Assistance to States” on the MCHB website, </a:t>
            </a:r>
            <a:r>
              <a:rPr lang="en-US" sz="2000" dirty="0">
                <a:hlinkClick r:id="rId2"/>
              </a:rPr>
              <a:t>http://www.mchb.hrsa.gov</a:t>
            </a:r>
            <a:r>
              <a:rPr lang="en-US" sz="2000" dirty="0"/>
              <a:t> See the resource document entitled” Facilitating Public Comment on the Title V Block Grant. </a:t>
            </a:r>
          </a:p>
          <a:p>
            <a:pPr marL="0" indent="0">
              <a:buNone/>
            </a:pPr>
            <a:endParaRPr lang="en-US" sz="2000" dirty="0"/>
          </a:p>
          <a:p>
            <a:pPr marL="0" indent="0">
              <a:buNone/>
            </a:pPr>
            <a:endParaRPr lang="en-US" dirty="0"/>
          </a:p>
        </p:txBody>
      </p:sp>
      <p:pic>
        <p:nvPicPr>
          <p:cNvPr id="4" name="Picture 3"/>
          <p:cNvPicPr>
            <a:picLocks noChangeAspect="1"/>
          </p:cNvPicPr>
          <p:nvPr/>
        </p:nvPicPr>
        <p:blipFill>
          <a:blip r:embed="rId3"/>
          <a:stretch>
            <a:fillRect/>
          </a:stretch>
        </p:blipFill>
        <p:spPr>
          <a:xfrm>
            <a:off x="5303520" y="2542378"/>
            <a:ext cx="2687931" cy="2006761"/>
          </a:xfrm>
          <a:prstGeom prst="rect">
            <a:avLst/>
          </a:prstGeom>
        </p:spPr>
      </p:pic>
    </p:spTree>
    <p:extLst>
      <p:ext uri="{BB962C8B-B14F-4D97-AF65-F5344CB8AC3E}">
        <p14:creationId xmlns:p14="http://schemas.microsoft.com/office/powerpoint/2010/main" val="4044902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72562"/>
            <a:ext cx="8596668" cy="1178169"/>
          </a:xfrm>
        </p:spPr>
        <p:txBody>
          <a:bodyPr>
            <a:normAutofit fontScale="90000"/>
          </a:bodyPr>
          <a:lstStyle/>
          <a:p>
            <a:r>
              <a:rPr lang="en-US" dirty="0"/>
              <a:t>Social Security Act (1935)</a:t>
            </a:r>
            <a:br>
              <a:rPr lang="en-US" dirty="0"/>
            </a:br>
            <a:r>
              <a:rPr lang="en-US" dirty="0"/>
              <a:t>Expansion (1936-1939)</a:t>
            </a:r>
          </a:p>
        </p:txBody>
      </p:sp>
      <p:sp>
        <p:nvSpPr>
          <p:cNvPr id="3" name="Content Placeholder 2"/>
          <p:cNvSpPr>
            <a:spLocks noGrp="1"/>
          </p:cNvSpPr>
          <p:nvPr>
            <p:ph idx="1"/>
          </p:nvPr>
        </p:nvSpPr>
        <p:spPr>
          <a:xfrm>
            <a:off x="422031" y="1591408"/>
            <a:ext cx="9302261" cy="5178669"/>
          </a:xfrm>
        </p:spPr>
        <p:txBody>
          <a:bodyPr>
            <a:normAutofit lnSpcReduction="10000"/>
          </a:bodyPr>
          <a:lstStyle/>
          <a:p>
            <a:pPr lvl="0"/>
            <a:r>
              <a:rPr lang="en-US" sz="2600" dirty="0"/>
              <a:t>Social Security Act Components</a:t>
            </a:r>
          </a:p>
          <a:p>
            <a:pPr lvl="1"/>
            <a:r>
              <a:rPr lang="en-US" sz="2300" dirty="0"/>
              <a:t>Aid to Dependent Children, Title IV Part A </a:t>
            </a:r>
          </a:p>
          <a:p>
            <a:pPr lvl="1"/>
            <a:r>
              <a:rPr lang="en-US" sz="2300" dirty="0"/>
              <a:t>Child Welfare, Title IV Part B</a:t>
            </a:r>
          </a:p>
          <a:p>
            <a:pPr lvl="1"/>
            <a:r>
              <a:rPr lang="en-US" sz="2300" dirty="0"/>
              <a:t>Maternal and Child Health (MCH) &amp; Crippled Children’s Services (CCS), Title V</a:t>
            </a:r>
          </a:p>
          <a:p>
            <a:r>
              <a:rPr lang="en-US" sz="2600" dirty="0"/>
              <a:t>Expansion &amp; funding decisions</a:t>
            </a:r>
          </a:p>
          <a:p>
            <a:pPr lvl="1"/>
            <a:r>
              <a:rPr lang="en-US" sz="2400" dirty="0"/>
              <a:t>Funds to States</a:t>
            </a:r>
          </a:p>
          <a:p>
            <a:pPr lvl="2"/>
            <a:r>
              <a:rPr lang="en-US" sz="1600" dirty="0"/>
              <a:t>Half of the Title V formula grant money allotted to States—Fund A—would be matched dollar for dollar by the States; the other half—Fund B—would not require matching, but would be distributed on a per capita basis, such that poorer states received proportionately more money from Fund B</a:t>
            </a:r>
          </a:p>
          <a:p>
            <a:pPr lvl="1"/>
            <a:r>
              <a:rPr lang="en-US" sz="2400" dirty="0"/>
              <a:t>Other Funds</a:t>
            </a:r>
          </a:p>
          <a:p>
            <a:pPr lvl="2"/>
            <a:r>
              <a:rPr lang="en-US" sz="1600" dirty="0"/>
              <a:t>Money was reserved from Fund B to provide for ‘special projects of regional and national significance’ (SPRANS)</a:t>
            </a:r>
          </a:p>
        </p:txBody>
      </p:sp>
      <p:pic>
        <p:nvPicPr>
          <p:cNvPr id="2050" name="Picture 2" descr="Image result for Social Security Ac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4653" y="142876"/>
            <a:ext cx="2419349" cy="1814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6408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Block Grant Review</a:t>
            </a:r>
          </a:p>
        </p:txBody>
      </p:sp>
      <p:sp>
        <p:nvSpPr>
          <p:cNvPr id="3" name="Content Placeholder 2"/>
          <p:cNvSpPr>
            <a:spLocks noGrp="1"/>
          </p:cNvSpPr>
          <p:nvPr>
            <p:ph idx="1"/>
          </p:nvPr>
        </p:nvSpPr>
        <p:spPr>
          <a:xfrm>
            <a:off x="677334" y="1645921"/>
            <a:ext cx="8596668" cy="4395442"/>
          </a:xfrm>
        </p:spPr>
        <p:txBody>
          <a:bodyPr/>
          <a:lstStyle/>
          <a:p>
            <a:r>
              <a:rPr lang="en-US" dirty="0"/>
              <a:t>Each state &amp; territory attends a Block Grant Review to “defend” their Block Grant application</a:t>
            </a:r>
          </a:p>
          <a:p>
            <a:pPr lvl="1"/>
            <a:r>
              <a:rPr lang="en-US" dirty="0"/>
              <a:t>NJ Team includes Assistant Commissioner for Family Health Services, Director of MCH Division with team members, Director of Special Child Health &amp; Early Intervention Services with team members, &amp; representative of SPAN</a:t>
            </a:r>
          </a:p>
          <a:p>
            <a:pPr lvl="1"/>
            <a:r>
              <a:rPr lang="en-US" dirty="0"/>
              <a:t>Review team includes reviewers with expertise in running MCH programs at state &amp; local levels; representative of MCH from the appropriate region; &amp; in some instances, family leader representative</a:t>
            </a:r>
          </a:p>
          <a:p>
            <a:pPr lvl="1"/>
            <a:r>
              <a:rPr lang="en-US" dirty="0"/>
              <a:t>Reviewers use a template to review the application, comment on strengths &amp; challenges, &amp; determine if there are any required actions the state must take</a:t>
            </a:r>
          </a:p>
          <a:p>
            <a:pPr lvl="1"/>
            <a:r>
              <a:rPr lang="en-US" dirty="0"/>
              <a:t>States have opportunities to make changes based on reviewer comments</a:t>
            </a:r>
          </a:p>
          <a:p>
            <a:pPr lvl="1"/>
            <a:r>
              <a:rPr lang="en-US" dirty="0"/>
              <a:t>Final application is approved by MCHB project officer</a:t>
            </a:r>
          </a:p>
        </p:txBody>
      </p:sp>
    </p:spTree>
    <p:extLst>
      <p:ext uri="{BB962C8B-B14F-4D97-AF65-F5344CB8AC3E}">
        <p14:creationId xmlns:p14="http://schemas.microsoft.com/office/powerpoint/2010/main" val="31868963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074420"/>
          </a:xfrm>
        </p:spPr>
        <p:txBody>
          <a:bodyPr/>
          <a:lstStyle/>
          <a:p>
            <a:pPr algn="ctr"/>
            <a:r>
              <a:rPr lang="en-US" dirty="0"/>
              <a:t>Questions?</a:t>
            </a:r>
          </a:p>
        </p:txBody>
      </p:sp>
      <p:pic>
        <p:nvPicPr>
          <p:cNvPr id="13316" name="Picture 4" descr="Image result for question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1145" y="1684020"/>
            <a:ext cx="6534150" cy="367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499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915" y="609600"/>
            <a:ext cx="8836269" cy="1320800"/>
          </a:xfrm>
        </p:spPr>
        <p:txBody>
          <a:bodyPr>
            <a:normAutofit fontScale="90000"/>
          </a:bodyPr>
          <a:lstStyle/>
          <a:p>
            <a:r>
              <a:rPr lang="en-US" sz="3100" dirty="0"/>
              <a:t>Maternal and Child Health and Mental Retardation Planning Amendment to the Social Security Act (1963</a:t>
            </a:r>
            <a:r>
              <a:rPr lang="en-US" dirty="0"/>
              <a:t>)</a:t>
            </a:r>
          </a:p>
        </p:txBody>
      </p:sp>
      <p:sp>
        <p:nvSpPr>
          <p:cNvPr id="3" name="Content Placeholder 2"/>
          <p:cNvSpPr>
            <a:spLocks noGrp="1"/>
          </p:cNvSpPr>
          <p:nvPr>
            <p:ph idx="1"/>
          </p:nvPr>
        </p:nvSpPr>
        <p:spPr/>
        <p:txBody>
          <a:bodyPr>
            <a:normAutofit/>
          </a:bodyPr>
          <a:lstStyle/>
          <a:p>
            <a:r>
              <a:rPr lang="en-US" sz="2400" dirty="0"/>
              <a:t>Authorized appropriations for “grants, contracts, or jointly financed cooperative agreements for research projects to improve maternal and child health and crippled children’s services.” </a:t>
            </a:r>
          </a:p>
        </p:txBody>
      </p:sp>
      <p:pic>
        <p:nvPicPr>
          <p:cNvPr id="3074" name="Picture 2" descr="Image result for Maternal and Child Health">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334" y="4048125"/>
            <a:ext cx="8525024" cy="159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403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Reorganization (1969)</a:t>
            </a:r>
          </a:p>
        </p:txBody>
      </p:sp>
      <p:sp>
        <p:nvSpPr>
          <p:cNvPr id="7" name="Content Placeholder 6"/>
          <p:cNvSpPr>
            <a:spLocks noGrp="1"/>
          </p:cNvSpPr>
          <p:nvPr>
            <p:ph idx="1"/>
          </p:nvPr>
        </p:nvSpPr>
        <p:spPr>
          <a:xfrm>
            <a:off x="677334" y="1661747"/>
            <a:ext cx="8596668" cy="4379616"/>
          </a:xfrm>
        </p:spPr>
        <p:txBody>
          <a:bodyPr/>
          <a:lstStyle/>
          <a:p>
            <a:r>
              <a:rPr lang="en-US" sz="2600" dirty="0"/>
              <a:t>Moved to Social Security Administration</a:t>
            </a:r>
          </a:p>
          <a:p>
            <a:r>
              <a:rPr lang="en-US" sz="2600" dirty="0"/>
              <a:t>Divided into two areas:</a:t>
            </a:r>
          </a:p>
          <a:p>
            <a:pPr lvl="1"/>
            <a:r>
              <a:rPr lang="en-US" sz="2400" dirty="0"/>
              <a:t>Maternal and Child Health activities (now in HRSA)</a:t>
            </a:r>
          </a:p>
          <a:p>
            <a:pPr lvl="1"/>
            <a:r>
              <a:rPr lang="en-US" sz="2400" dirty="0"/>
              <a:t>Child Welfare services (now in the Administration for Children and Families, or ACF). </a:t>
            </a:r>
          </a:p>
          <a:p>
            <a:endParaRPr lang="en-US" dirty="0"/>
          </a:p>
        </p:txBody>
      </p:sp>
      <p:pic>
        <p:nvPicPr>
          <p:cNvPr id="4098" name="Picture 2" descr="Image result for Maternal and Child Health">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876" y="4400550"/>
            <a:ext cx="6459416" cy="193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102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Title V Landmark accomplishments</a:t>
            </a:r>
          </a:p>
        </p:txBody>
      </p:sp>
      <p:sp>
        <p:nvSpPr>
          <p:cNvPr id="3" name="Content Placeholder 2"/>
          <p:cNvSpPr>
            <a:spLocks noGrp="1"/>
          </p:cNvSpPr>
          <p:nvPr>
            <p:ph idx="1"/>
          </p:nvPr>
        </p:nvSpPr>
        <p:spPr>
          <a:xfrm>
            <a:off x="1072662" y="2160589"/>
            <a:ext cx="8201340" cy="3880773"/>
          </a:xfrm>
        </p:spPr>
        <p:txBody>
          <a:bodyPr>
            <a:normAutofit lnSpcReduction="10000"/>
          </a:bodyPr>
          <a:lstStyle/>
          <a:p>
            <a:r>
              <a:rPr lang="en-US" sz="2400" dirty="0"/>
              <a:t>Produced guidelines for child health supervision from infancy through adolescence;</a:t>
            </a:r>
          </a:p>
          <a:p>
            <a:r>
              <a:rPr lang="en-US" sz="2400" dirty="0"/>
              <a:t>Influenced the nature of nutrition care during pregnancy and lactation;</a:t>
            </a:r>
          </a:p>
          <a:p>
            <a:r>
              <a:rPr lang="en-US" sz="2400" dirty="0"/>
              <a:t>Recommended standards for prenatal care;</a:t>
            </a:r>
          </a:p>
          <a:p>
            <a:r>
              <a:rPr lang="en-US" sz="2400" dirty="0"/>
              <a:t>Identified successful strategies for the prevention of childhood injuries; &amp;</a:t>
            </a:r>
          </a:p>
          <a:p>
            <a:r>
              <a:rPr lang="en-US" sz="2400" dirty="0"/>
              <a:t>Developed health safety standards for out-of-home child care facilities</a:t>
            </a:r>
            <a:r>
              <a:rPr lang="en-US" dirty="0"/>
              <a:t>.</a:t>
            </a:r>
          </a:p>
          <a:p>
            <a:endParaRPr lang="en-US" dirty="0"/>
          </a:p>
        </p:txBody>
      </p:sp>
    </p:spTree>
    <p:extLst>
      <p:ext uri="{BB962C8B-B14F-4D97-AF65-F5344CB8AC3E}">
        <p14:creationId xmlns:p14="http://schemas.microsoft.com/office/powerpoint/2010/main" val="3428417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81354"/>
            <a:ext cx="8596668" cy="861646"/>
          </a:xfrm>
        </p:spPr>
        <p:txBody>
          <a:bodyPr/>
          <a:lstStyle/>
          <a:p>
            <a:r>
              <a:rPr lang="en-US" dirty="0"/>
              <a:t>MCHB Program Areas &amp; Impact</a:t>
            </a:r>
          </a:p>
        </p:txBody>
      </p:sp>
      <p:sp>
        <p:nvSpPr>
          <p:cNvPr id="3" name="Content Placeholder 2"/>
          <p:cNvSpPr>
            <a:spLocks noGrp="1"/>
          </p:cNvSpPr>
          <p:nvPr>
            <p:ph sz="half" idx="1"/>
          </p:nvPr>
        </p:nvSpPr>
        <p:spPr>
          <a:xfrm>
            <a:off x="677334" y="1371600"/>
            <a:ext cx="4184035" cy="4669761"/>
          </a:xfrm>
        </p:spPr>
        <p:txBody>
          <a:bodyPr>
            <a:normAutofit fontScale="92500"/>
          </a:bodyPr>
          <a:lstStyle/>
          <a:p>
            <a:r>
              <a:rPr lang="en-US" sz="2000" dirty="0"/>
              <a:t>Adolescent &amp; Young Adult Health</a:t>
            </a:r>
          </a:p>
          <a:p>
            <a:r>
              <a:rPr lang="en-US" sz="2000" dirty="0"/>
              <a:t>Child Health</a:t>
            </a:r>
          </a:p>
          <a:p>
            <a:r>
              <a:rPr lang="en-US" sz="2000" dirty="0"/>
              <a:t>Children with Special Health Care Needs</a:t>
            </a:r>
          </a:p>
          <a:p>
            <a:r>
              <a:rPr lang="en-US" sz="2000" dirty="0"/>
              <a:t>Cross Cutting/Life Course</a:t>
            </a:r>
          </a:p>
          <a:p>
            <a:r>
              <a:rPr lang="en-US" sz="2000" dirty="0"/>
              <a:t>Maternal/Women’s Health</a:t>
            </a:r>
          </a:p>
          <a:p>
            <a:r>
              <a:rPr lang="en-US" sz="2000" dirty="0"/>
              <a:t>Perinatal/Infant Health</a:t>
            </a:r>
          </a:p>
          <a:p>
            <a:r>
              <a:rPr lang="en-US" sz="2000" dirty="0"/>
              <a:t>Data, Research &amp; Epidemiology</a:t>
            </a:r>
          </a:p>
          <a:p>
            <a:r>
              <a:rPr lang="en-US" sz="2000" dirty="0"/>
              <a:t>Workforce Training</a:t>
            </a:r>
          </a:p>
        </p:txBody>
      </p:sp>
      <p:sp>
        <p:nvSpPr>
          <p:cNvPr id="4" name="Content Placeholder 3"/>
          <p:cNvSpPr>
            <a:spLocks noGrp="1"/>
          </p:cNvSpPr>
          <p:nvPr>
            <p:ph sz="half" idx="2"/>
          </p:nvPr>
        </p:nvSpPr>
        <p:spPr>
          <a:xfrm>
            <a:off x="5089970" y="1371601"/>
            <a:ext cx="4184034" cy="4669762"/>
          </a:xfrm>
        </p:spPr>
        <p:txBody>
          <a:bodyPr>
            <a:normAutofit fontScale="92500"/>
          </a:bodyPr>
          <a:lstStyle/>
          <a:p>
            <a:r>
              <a:rPr lang="en-US" sz="2200" dirty="0"/>
              <a:t>Maternal/Women’s Health</a:t>
            </a:r>
          </a:p>
          <a:p>
            <a:pPr lvl="1"/>
            <a:r>
              <a:rPr lang="en-US" dirty="0"/>
              <a:t>More than 50% of all pregnant women in the US benefit from MCH programs</a:t>
            </a:r>
          </a:p>
          <a:p>
            <a:r>
              <a:rPr lang="en-US" sz="2200" dirty="0"/>
              <a:t>Perinatal &amp; Infant Health</a:t>
            </a:r>
          </a:p>
          <a:p>
            <a:pPr lvl="1"/>
            <a:r>
              <a:rPr lang="en-US" dirty="0"/>
              <a:t>More than 1/3 of all babies born in the U.S. benefit from MCH programs</a:t>
            </a:r>
          </a:p>
          <a:p>
            <a:r>
              <a:rPr lang="en-US" sz="2200" dirty="0"/>
              <a:t>Child Health</a:t>
            </a:r>
          </a:p>
          <a:p>
            <a:pPr lvl="1"/>
            <a:r>
              <a:rPr lang="en-US" dirty="0"/>
              <a:t>More than 1/3 of all U.S. children benefit from MCH programs</a:t>
            </a:r>
          </a:p>
          <a:p>
            <a:r>
              <a:rPr lang="en-US" sz="2200" dirty="0"/>
              <a:t>Children with Special Healthcare Needs</a:t>
            </a:r>
          </a:p>
          <a:p>
            <a:pPr lvl="1"/>
            <a:r>
              <a:rPr lang="en-US" dirty="0"/>
              <a:t>2.7 million children and youth with special healthcare needs in the US benefit from MCH programs</a:t>
            </a:r>
          </a:p>
        </p:txBody>
      </p:sp>
      <p:pic>
        <p:nvPicPr>
          <p:cNvPr id="6152" name="Picture 8" descr="Image result for maternal &amp; child health">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4860" y="5020408"/>
            <a:ext cx="1480810" cy="1547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519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51692"/>
            <a:ext cx="8596668" cy="800100"/>
          </a:xfrm>
        </p:spPr>
        <p:txBody>
          <a:bodyPr/>
          <a:lstStyle/>
          <a:p>
            <a:pPr algn="ctr"/>
            <a:r>
              <a:rPr lang="en-US" dirty="0"/>
              <a:t>Core Outcomes for CYSHCN</a:t>
            </a:r>
          </a:p>
        </p:txBody>
      </p:sp>
      <p:pic>
        <p:nvPicPr>
          <p:cNvPr id="5122" name="Picture 2" descr="Image result for core outcomes for CYSHC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515" y="1248509"/>
            <a:ext cx="5343760" cy="5386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54840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879</TotalTime>
  <Words>3236</Words>
  <Application>Microsoft Office PowerPoint</Application>
  <PresentationFormat>Widescreen</PresentationFormat>
  <Paragraphs>262</Paragraphs>
  <Slides>41</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Trebuchet MS</vt:lpstr>
      <vt:lpstr>Wingdings</vt:lpstr>
      <vt:lpstr>Wingdings 3</vt:lpstr>
      <vt:lpstr>Facet</vt:lpstr>
      <vt:lpstr>Title V Block Grant Maternal &amp; Child Health</vt:lpstr>
      <vt:lpstr>Presented by Diana Autin, Executive Co-Director, SPAN Co-Director, National Center for Family-Professional Partnerships Director, National Center for Parent Leadership, Advocacy, &amp; Community Empowerment </vt:lpstr>
      <vt:lpstr>History of Maternal &amp; Child Health</vt:lpstr>
      <vt:lpstr>Social Security Act (1935) Expansion (1936-1939)</vt:lpstr>
      <vt:lpstr>Maternal and Child Health and Mental Retardation Planning Amendment to the Social Security Act (1963)</vt:lpstr>
      <vt:lpstr>Reorganization (1969)</vt:lpstr>
      <vt:lpstr>Title V Landmark accomplishments</vt:lpstr>
      <vt:lpstr>MCHB Program Areas &amp; Impact</vt:lpstr>
      <vt:lpstr>Core Outcomes for CYSHCN</vt:lpstr>
      <vt:lpstr>MCH Block Grant</vt:lpstr>
      <vt:lpstr>Current MCH Block Grant Funding</vt:lpstr>
      <vt:lpstr>How does it work?</vt:lpstr>
      <vt:lpstr>Vision &amp; Mission of Title V</vt:lpstr>
      <vt:lpstr>MCH Pyramid</vt:lpstr>
      <vt:lpstr>MCH Essential Services</vt:lpstr>
      <vt:lpstr>PowerPoint Presentation</vt:lpstr>
      <vt:lpstr>The 10 Essential Public Health Services</vt:lpstr>
      <vt:lpstr>National Performance Measure Framework p. 4-5</vt:lpstr>
      <vt:lpstr>PowerPoint Presentation</vt:lpstr>
      <vt:lpstr>PowerPoint Presentation</vt:lpstr>
      <vt:lpstr>State Requirements</vt:lpstr>
      <vt:lpstr>PowerPoint Presentation</vt:lpstr>
      <vt:lpstr>Title V Measurement Framework</vt:lpstr>
      <vt:lpstr>Evidence-Based/Informed Strategies</vt:lpstr>
      <vt:lpstr>National Performance Measure Framework</vt:lpstr>
      <vt:lpstr>Changes to the Application/Annual Report Guidance: Needs Assessment Change </vt:lpstr>
      <vt:lpstr>Needs Assessment-Executive Summary </vt:lpstr>
      <vt:lpstr>Executive Summary</vt:lpstr>
      <vt:lpstr>Five-Year needs Assessment Summary iii MCH workforce Development &amp; Capacity (p.23)</vt:lpstr>
      <vt:lpstr>Five-Year needs Assessment Summary iii MCH workforce Development &amp; Capacity (p.26)</vt:lpstr>
      <vt:lpstr>Five-Year needs Assessment Summary iii MCH workforce Development &amp; Capacity (p.23-24)</vt:lpstr>
      <vt:lpstr>Five-Year needs Assessment Summary iii MCH workforce Development &amp; Capacity   (p.24-25)</vt:lpstr>
      <vt:lpstr>Five-Year needs Assessment Summary iii MCH workforce Development &amp; Capacity   (p.25)</vt:lpstr>
      <vt:lpstr>Five-Year needs Assessment Summary iii MCH workforce Development &amp; Capacity   (p.25)</vt:lpstr>
      <vt:lpstr>Five-Year needs Assessment Summary iii MCH workforce Development &amp; Capacity (p.26)</vt:lpstr>
      <vt:lpstr>Family/Consumer Partnership (p.33)</vt:lpstr>
      <vt:lpstr>Family/Consumer Partnership  (p.33-34)</vt:lpstr>
      <vt:lpstr>Public Input [section 505a]  (p.34)</vt:lpstr>
      <vt:lpstr>Public Input [section 505a]  (p.35)</vt:lpstr>
      <vt:lpstr>Block Grant Review</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Voices Title V Block Grant Information sharing</dc:title>
  <dc:creator>Trish Thomas</dc:creator>
  <cp:lastModifiedBy>diana</cp:lastModifiedBy>
  <cp:revision>76</cp:revision>
  <dcterms:created xsi:type="dcterms:W3CDTF">2015-05-06T16:30:34Z</dcterms:created>
  <dcterms:modified xsi:type="dcterms:W3CDTF">2016-11-02T15:46:10Z</dcterms:modified>
</cp:coreProperties>
</file>